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4"/>
  </p:sldMasterIdLst>
  <p:notesMasterIdLst>
    <p:notesMasterId r:id="rId15"/>
  </p:notesMasterIdLst>
  <p:handoutMasterIdLst>
    <p:handoutMasterId r:id="rId16"/>
  </p:handoutMasterIdLst>
  <p:sldIdLst>
    <p:sldId id="269" r:id="rId5"/>
    <p:sldId id="268" r:id="rId6"/>
    <p:sldId id="271" r:id="rId7"/>
    <p:sldId id="288" r:id="rId8"/>
    <p:sldId id="270" r:id="rId9"/>
    <p:sldId id="286" r:id="rId10"/>
    <p:sldId id="284" r:id="rId11"/>
    <p:sldId id="277" r:id="rId12"/>
    <p:sldId id="281" r:id="rId13"/>
    <p:sldId id="282" r:id="rId14"/>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67">
          <p15:clr>
            <a:srgbClr val="A4A3A4"/>
          </p15:clr>
        </p15:guide>
        <p15:guide id="3" orient="horz" pos="3888">
          <p15:clr>
            <a:srgbClr val="A4A3A4"/>
          </p15:clr>
        </p15:guide>
        <p15:guide id="4" pos="3839">
          <p15:clr>
            <a:srgbClr val="A4A3A4"/>
          </p15:clr>
        </p15:guide>
        <p15:guide id="5" pos="815">
          <p15:clr>
            <a:srgbClr val="A4A3A4"/>
          </p15:clr>
        </p15:guide>
        <p15:guide id="6" pos="686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A27B"/>
    <a:srgbClr val="759D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p:cViewPr varScale="1">
        <p:scale>
          <a:sx n="86" d="100"/>
          <a:sy n="86" d="100"/>
        </p:scale>
        <p:origin x="738" y="96"/>
      </p:cViewPr>
      <p:guideLst>
        <p:guide orient="horz" pos="2160"/>
        <p:guide orient="horz" pos="367"/>
        <p:guide orient="horz" pos="3888"/>
        <p:guide pos="3839"/>
        <p:guide pos="815"/>
        <p:guide pos="6863"/>
      </p:guideLst>
    </p:cSldViewPr>
  </p:slideViewPr>
  <p:notesTextViewPr>
    <p:cViewPr>
      <p:scale>
        <a:sx n="100" d="100"/>
        <a:sy n="100" d="100"/>
      </p:scale>
      <p:origin x="0" y="0"/>
    </p:cViewPr>
  </p:notesTextViewPr>
  <p:notesViewPr>
    <p:cSldViewPr showGuides="1">
      <p:cViewPr varScale="1">
        <p:scale>
          <a:sx n="68" d="100"/>
          <a:sy n="68" d="100"/>
        </p:scale>
        <p:origin x="-2772"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DCA0844-C266-46EC-A036-E1634F64C44A}" type="datetimeFigureOut">
              <a:rPr lang="es-CO"/>
              <a:t>15/03/2023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CB088AA-226D-4237-A99F-5C4B97F43BA8}" type="slidenum">
              <a:rPr/>
              <a:t>‹Nº›</a:t>
            </a:fld>
            <a:endParaRPr/>
          </a:p>
        </p:txBody>
      </p:sp>
    </p:spTree>
    <p:extLst>
      <p:ext uri="{BB962C8B-B14F-4D97-AF65-F5344CB8AC3E}">
        <p14:creationId xmlns:p14="http://schemas.microsoft.com/office/powerpoint/2010/main" val="563136198"/>
      </p:ext>
    </p:extLst>
  </p:cSld>
  <p:clrMap bg1="lt1" tx1="dk1" bg2="lt2" tx2="dk2" accent1="accent1" accent2="accent2" accent3="accent3" accent4="accent4" accent5="accent5" accent6="accent6" hlink="hlink" folHlink="folHlink"/>
</p:handoutMaster>
</file>

<file path=ppt/media/image1.jpeg>
</file>

<file path=ppt/media/image10.tmp>
</file>

<file path=ppt/media/image11.tmp>
</file>

<file path=ppt/media/image12.tmp>
</file>

<file path=ppt/media/image13.png>
</file>

<file path=ppt/media/image14.jpeg>
</file>

<file path=ppt/media/image15.tmp>
</file>

<file path=ppt/media/image16.tmp>
</file>

<file path=ppt/media/image17.tmp>
</file>

<file path=ppt/media/image2.jpeg>
</file>

<file path=ppt/media/image3.tmp>
</file>

<file path=ppt/media/image4.tmp>
</file>

<file path=ppt/media/image5.tmp>
</file>

<file path=ppt/media/image6.tmp>
</file>

<file path=ppt/media/image7.tmp>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8C08BCD-7B2F-4BCE-87AF-5D67EFFE4D17}" type="datetimeFigureOut">
              <a:rPr lang="es-CO"/>
              <a:t>15/03/2023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B6A1353-EEA5-436B-AB14-1D84B195E669}" type="slidenum">
              <a:rPr/>
              <a:t>‹Nº›</a:t>
            </a:fld>
            <a:endParaRPr/>
          </a:p>
        </p:txBody>
      </p:sp>
    </p:spTree>
    <p:extLst>
      <p:ext uri="{BB962C8B-B14F-4D97-AF65-F5344CB8AC3E}">
        <p14:creationId xmlns:p14="http://schemas.microsoft.com/office/powerpoint/2010/main" val="3820675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2" y="0"/>
            <a:ext cx="12188823"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8" name="Round Single Corner Rectangle 7"/>
          <p:cNvSpPr/>
          <p:nvPr/>
        </p:nvSpPr>
        <p:spPr bwMode="ltGray">
          <a:xfrm rot="10800000" flipH="1" flipV="1">
            <a:off x="6926759" y="228598"/>
            <a:ext cx="5035054" cy="5715002"/>
          </a:xfrm>
          <a:prstGeom prst="round1Rect">
            <a:avLst>
              <a:gd name="adj" fmla="val 589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0" y="3"/>
            <a:ext cx="6926756"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ectangle 9"/>
          <p:cNvSpPr/>
          <p:nvPr/>
        </p:nvSpPr>
        <p:spPr>
          <a:xfrm>
            <a:off x="0" y="6172200"/>
            <a:ext cx="12188952" cy="6858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ctrTitle"/>
          </p:nvPr>
        </p:nvSpPr>
        <p:spPr>
          <a:xfrm>
            <a:off x="608013" y="1703718"/>
            <a:ext cx="5791200" cy="3733800"/>
          </a:xfrm>
        </p:spPr>
        <p:txBody>
          <a:bodyPr>
            <a:normAutofit/>
          </a:bodyPr>
          <a:lstStyle>
            <a:lvl1pPr>
              <a:lnSpc>
                <a:spcPct val="80000"/>
              </a:lnSpc>
              <a:defRPr sz="600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3" name="Subtitle 2"/>
          <p:cNvSpPr>
            <a:spLocks noGrp="1"/>
          </p:cNvSpPr>
          <p:nvPr>
            <p:ph type="subTitle" idx="1"/>
          </p:nvPr>
        </p:nvSpPr>
        <p:spPr>
          <a:xfrm>
            <a:off x="7085014" y="3429000"/>
            <a:ext cx="4572000" cy="1905000"/>
          </a:xfrm>
        </p:spPr>
        <p:txBody>
          <a:bodyPr anchor="b"/>
          <a:lstStyle>
            <a:lvl1pPr marL="0" indent="0" algn="l">
              <a:spcBef>
                <a:spcPts val="0"/>
              </a:spcBef>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7" name="Rectangle 16"/>
          <p:cNvSpPr/>
          <p:nvPr/>
        </p:nvSpPr>
        <p:spPr>
          <a:xfrm>
            <a:off x="0"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8" name="Rectangle 17"/>
          <p:cNvSpPr/>
          <p:nvPr/>
        </p:nvSpPr>
        <p:spPr>
          <a:xfrm>
            <a:off x="7466013" y="3"/>
            <a:ext cx="4722812"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7883151" y="234351"/>
            <a:ext cx="3773863" cy="4642450"/>
          </a:xfrm>
        </p:spPr>
        <p:txBody>
          <a:bodyPr vert="horz" lIns="91440" tIns="45720" rIns="91440" bIns="45720" rtlCol="0" anchor="b">
            <a:normAutofit/>
          </a:bodyPr>
          <a:lstStyle>
            <a:lvl1pPr>
              <a:defRPr sz="4400">
                <a:solidFill>
                  <a:schemeClr val="bg1"/>
                </a:solidFill>
                <a:effectLst>
                  <a:outerShdw blurRad="88900" algn="ctr" rotWithShape="0">
                    <a:prstClr val="black">
                      <a:alpha val="35000"/>
                    </a:prstClr>
                  </a:outerShdw>
                </a:effectLst>
              </a:defRPr>
            </a:lvl1pPr>
          </a:lstStyle>
          <a:p>
            <a:pPr lvl="0">
              <a:lnSpc>
                <a:spcPct val="80000"/>
              </a:lnSpc>
            </a:pPr>
            <a:r>
              <a:rPr lang="es-ES"/>
              <a:t>Haga clic para modificar el estilo de título del patrón</a:t>
            </a:r>
            <a:endParaRPr/>
          </a:p>
        </p:txBody>
      </p:sp>
      <p:sp>
        <p:nvSpPr>
          <p:cNvPr id="4" name="Text Placeholder 3"/>
          <p:cNvSpPr>
            <a:spLocks noGrp="1"/>
          </p:cNvSpPr>
          <p:nvPr>
            <p:ph type="body" sz="half" idx="2"/>
          </p:nvPr>
        </p:nvSpPr>
        <p:spPr>
          <a:xfrm>
            <a:off x="7872936" y="5029200"/>
            <a:ext cx="3782586" cy="914400"/>
          </a:xfrm>
        </p:spPr>
        <p:txBody>
          <a:bodyPr>
            <a:normAutofit/>
          </a:bodyPr>
          <a:lstStyle>
            <a:lvl1pPr marL="0" indent="0">
              <a:spcBef>
                <a:spcPts val="0"/>
              </a:spcBef>
              <a:buNone/>
              <a:defRPr sz="2000">
                <a:solidFill>
                  <a:schemeClr val="accent1">
                    <a:lumMod val="20000"/>
                    <a:lumOff val="8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0" name="Rectangle 19"/>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5" name="Date Placeholder 4"/>
          <p:cNvSpPr>
            <a:spLocks noGrp="1"/>
          </p:cNvSpPr>
          <p:nvPr>
            <p:ph type="dt" sz="half" idx="10"/>
          </p:nvPr>
        </p:nvSpPr>
        <p:spPr/>
        <p:txBody>
          <a:bodyPr/>
          <a:lstStyle/>
          <a:p>
            <a:fld id="{749F4917-CE56-4645-8050-1555FA0B180B}" type="datetimeFigureOut">
              <a:rPr lang="es-CO"/>
              <a:pPr/>
              <a:t>15/03/2023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B524DA2-3CE4-45BB-9F6F-628A0CFBDBF9}" type="slidenum">
              <a:rPr/>
              <a:pPr/>
              <a:t>‹Nº›</a:t>
            </a:fld>
            <a:endParaRPr/>
          </a:p>
        </p:txBody>
      </p:sp>
      <p:sp>
        <p:nvSpPr>
          <p:cNvPr id="21" name="Round Single Corner Rectangle 20"/>
          <p:cNvSpPr/>
          <p:nvPr/>
        </p:nvSpPr>
        <p:spPr bwMode="ltGray">
          <a:xfrm rot="10800000" flipV="1">
            <a:off x="227013" y="234351"/>
            <a:ext cx="7238999" cy="57092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3" name="Picture Placeholder 2"/>
          <p:cNvSpPr>
            <a:spLocks noGrp="1"/>
          </p:cNvSpPr>
          <p:nvPr>
            <p:ph type="pic" idx="1"/>
          </p:nvPr>
        </p:nvSpPr>
        <p:spPr>
          <a:xfrm flipH="1">
            <a:off x="457198" y="465283"/>
            <a:ext cx="6780215" cy="5249717"/>
          </a:xfrm>
          <a:prstGeom prst="round1Rect">
            <a:avLst>
              <a:gd name="adj" fmla="val 4287"/>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a:p>
        </p:txBody>
      </p:sp>
    </p:spTree>
    <p:extLst>
      <p:ext uri="{BB962C8B-B14F-4D97-AF65-F5344CB8AC3E}">
        <p14:creationId xmlns:p14="http://schemas.microsoft.com/office/powerpoint/2010/main" val="3521585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Vertical Text Placeholder 2"/>
          <p:cNvSpPr>
            <a:spLocks noGrp="1"/>
          </p:cNvSpPr>
          <p:nvPr>
            <p:ph type="body" orient="vert" idx="1"/>
          </p:nvPr>
        </p:nvSpPr>
        <p:spPr/>
        <p:txBody>
          <a:bodyPr vert="eaVert"/>
          <a:lstStyle>
            <a:lvl5pPr>
              <a:defRPr/>
            </a:lvl5pPr>
            <a:lvl6pPr marL="1371600">
              <a:defRPr/>
            </a:lvl6pPr>
            <a:lvl7pPr marL="1600200">
              <a:defRPr/>
            </a:lvl7pPr>
            <a:lvl8pPr marL="1828800">
              <a:defRPr baseline="0"/>
            </a:lvl8pPr>
            <a:lvl9pPr marL="2057400">
              <a:defRPr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293813" y="582613"/>
            <a:ext cx="8183562" cy="5589587"/>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
        <p:nvSpPr>
          <p:cNvPr id="2" name="Vertical Title 1"/>
          <p:cNvSpPr>
            <a:spLocks noGrp="1"/>
          </p:cNvSpPr>
          <p:nvPr>
            <p:ph type="title" orient="vert"/>
          </p:nvPr>
        </p:nvSpPr>
        <p:spPr>
          <a:xfrm>
            <a:off x="9705974" y="582613"/>
            <a:ext cx="1951037" cy="5589587"/>
          </a:xfrm>
        </p:spPr>
        <p:txBody>
          <a:bodyPr vert="eaVert"/>
          <a:lstStyle/>
          <a:p>
            <a:r>
              <a:rPr lang="es-ES"/>
              <a:t>Haga clic para modificar el estilo de título del patrón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11" name="Rectangle 10"/>
          <p:cNvSpPr/>
          <p:nvPr/>
        </p:nvSpPr>
        <p:spPr>
          <a:xfrm>
            <a:off x="0"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2" name="Rectangle 11"/>
          <p:cNvSpPr/>
          <p:nvPr/>
        </p:nvSpPr>
        <p:spPr>
          <a:xfrm>
            <a:off x="0" y="3"/>
            <a:ext cx="5180012"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3" name="Rectangle 12"/>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ctrTitle"/>
          </p:nvPr>
        </p:nvSpPr>
        <p:spPr>
          <a:xfrm>
            <a:off x="608013" y="914400"/>
            <a:ext cx="4190999" cy="3886200"/>
          </a:xfrm>
        </p:spPr>
        <p:txBody>
          <a:bodyPr>
            <a:normAutofit/>
          </a:bodyPr>
          <a:lstStyle>
            <a:lvl1pPr>
              <a:lnSpc>
                <a:spcPct val="80000"/>
              </a:lnSpc>
              <a:defRPr sz="600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3" name="Subtitle 2"/>
          <p:cNvSpPr>
            <a:spLocks noGrp="1"/>
          </p:cNvSpPr>
          <p:nvPr>
            <p:ph type="subTitle" idx="1"/>
          </p:nvPr>
        </p:nvSpPr>
        <p:spPr>
          <a:xfrm>
            <a:off x="597799" y="4953000"/>
            <a:ext cx="4201213" cy="990599"/>
          </a:xfrm>
        </p:spPr>
        <p:txBody>
          <a:bodyPr anchor="t">
            <a:normAutofit/>
          </a:bodyPr>
          <a:lstStyle>
            <a:lvl1pPr marL="0" indent="0" algn="l">
              <a:spcBef>
                <a:spcPts val="0"/>
              </a:spcBef>
              <a:buNone/>
              <a:defRPr sz="2000">
                <a:solidFill>
                  <a:schemeClr val="accent1">
                    <a:lumMod val="20000"/>
                    <a:lumOff val="8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
        <p:nvSpPr>
          <p:cNvPr id="14" name="Picture Placeholder 4"/>
          <p:cNvSpPr>
            <a:spLocks noGrp="1"/>
          </p:cNvSpPr>
          <p:nvPr>
            <p:ph type="pic" sz="quarter" idx="13"/>
          </p:nvPr>
        </p:nvSpPr>
        <p:spPr>
          <a:xfrm>
            <a:off x="5180013" y="228600"/>
            <a:ext cx="6781800" cy="5715000"/>
          </a:xfrm>
          <a:prstGeom prst="round1Rect">
            <a:avLst>
              <a:gd name="adj" fmla="val 5636"/>
            </a:avLst>
          </a:prstGeom>
          <a:solidFill>
            <a:schemeClr val="bg2"/>
          </a:solidFill>
        </p:spPr>
        <p:txBody>
          <a:bodyPr tIns="914400"/>
          <a:lstStyle>
            <a:lvl1pPr marL="0" indent="0" algn="ctr">
              <a:buNone/>
              <a:defRPr/>
            </a:lvl1pPr>
          </a:lstStyle>
          <a:p>
            <a:r>
              <a:rPr lang="es-ES"/>
              <a:t>Haga clic en el icono para agregar una imagen</a:t>
            </a:r>
            <a:endParaRPr/>
          </a:p>
        </p:txBody>
      </p:sp>
    </p:spTree>
    <p:extLst>
      <p:ext uri="{BB962C8B-B14F-4D97-AF65-F5344CB8AC3E}">
        <p14:creationId xmlns:p14="http://schemas.microsoft.com/office/powerpoint/2010/main" val="4187130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8" name="Rectangle 7"/>
          <p:cNvSpPr/>
          <p:nvPr/>
        </p:nvSpPr>
        <p:spPr>
          <a:xfrm>
            <a:off x="0" y="2876"/>
            <a:ext cx="12188952" cy="64770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7451144" y="0"/>
            <a:ext cx="4737681" cy="6477000"/>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ound Single Corner Rectangle 9"/>
          <p:cNvSpPr/>
          <p:nvPr/>
        </p:nvSpPr>
        <p:spPr bwMode="ltGray">
          <a:xfrm rot="10800000" flipV="1">
            <a:off x="219973" y="234351"/>
            <a:ext cx="7237410" cy="60140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1" name="Rectangle 10"/>
          <p:cNvSpPr/>
          <p:nvPr/>
        </p:nvSpPr>
        <p:spPr>
          <a:xfrm>
            <a:off x="0" y="6477000"/>
            <a:ext cx="12188952" cy="3810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1293813" y="685800"/>
            <a:ext cx="5638801" cy="4191000"/>
          </a:xfrm>
        </p:spPr>
        <p:txBody>
          <a:bodyPr anchor="b">
            <a:noAutofit/>
          </a:bodyPr>
          <a:lstStyle>
            <a:lvl1pPr algn="l">
              <a:defRPr sz="5400" b="0" cap="none" baseline="0"/>
            </a:lvl1pPr>
          </a:lstStyle>
          <a:p>
            <a:r>
              <a:rPr lang="es-ES"/>
              <a:t>Haga clic para modificar el estilo de título del patrón</a:t>
            </a:r>
            <a:endParaRPr/>
          </a:p>
        </p:txBody>
      </p:sp>
      <p:sp>
        <p:nvSpPr>
          <p:cNvPr id="3" name="Text Placeholder 2"/>
          <p:cNvSpPr>
            <a:spLocks noGrp="1"/>
          </p:cNvSpPr>
          <p:nvPr>
            <p:ph type="body" idx="1"/>
          </p:nvPr>
        </p:nvSpPr>
        <p:spPr>
          <a:xfrm>
            <a:off x="1293813" y="5029200"/>
            <a:ext cx="5638800" cy="914400"/>
          </a:xfrm>
        </p:spPr>
        <p:txBody>
          <a:bodyPr anchor="t">
            <a:normAutofit/>
          </a:bodyPr>
          <a:lstStyle>
            <a:lvl1pPr marL="0" indent="0">
              <a:spcBef>
                <a:spcPts val="0"/>
              </a:spcBef>
              <a:buNone/>
              <a:defRPr sz="20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Content Placeholder 2"/>
          <p:cNvSpPr>
            <a:spLocks noGrp="1"/>
          </p:cNvSpPr>
          <p:nvPr>
            <p:ph sz="half" idx="1"/>
          </p:nvPr>
        </p:nvSpPr>
        <p:spPr>
          <a:xfrm>
            <a:off x="1293813" y="1981200"/>
            <a:ext cx="4648201" cy="4191000"/>
          </a:xfrm>
        </p:spPr>
        <p:txBody>
          <a:bodyPr>
            <a:normAutofit/>
          </a:bodyPr>
          <a:lstStyle>
            <a:lvl1pPr>
              <a:defRPr sz="2400"/>
            </a:lvl1pPr>
            <a:lvl2pPr>
              <a:defRPr sz="2000"/>
            </a:lvl2pPr>
            <a:lvl3pPr>
              <a:defRPr sz="1800"/>
            </a:lvl3pPr>
            <a:lvl4pPr>
              <a:defRPr sz="1600"/>
            </a:lvl4pPr>
            <a:lvl5pPr>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Content Placeholder 3"/>
          <p:cNvSpPr>
            <a:spLocks noGrp="1"/>
          </p:cNvSpPr>
          <p:nvPr>
            <p:ph sz="half" idx="2"/>
          </p:nvPr>
        </p:nvSpPr>
        <p:spPr>
          <a:xfrm>
            <a:off x="6246811" y="1981200"/>
            <a:ext cx="4648203" cy="4191000"/>
          </a:xfrm>
        </p:spPr>
        <p:txBody>
          <a:bodyPr>
            <a:normAutofit/>
          </a:bodyPr>
          <a:lstStyle>
            <a:lvl1pPr>
              <a:defRPr sz="2400"/>
            </a:lvl1pPr>
            <a:lvl2pPr>
              <a:defRPr sz="2000"/>
            </a:lvl2pPr>
            <a:lvl3pPr>
              <a:defRPr sz="1800"/>
            </a:lvl3pPr>
            <a:lvl4pPr>
              <a:defRPr sz="1600"/>
            </a:lvl4pPr>
            <a:lvl5pPr marL="1143000">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5" name="Date Placeholder 4"/>
          <p:cNvSpPr>
            <a:spLocks noGrp="1"/>
          </p:cNvSpPr>
          <p:nvPr>
            <p:ph type="dt" sz="half" idx="10"/>
          </p:nvPr>
        </p:nvSpPr>
        <p:spPr/>
        <p:txBody>
          <a:bodyPr/>
          <a:lstStyle/>
          <a:p>
            <a:fld id="{8E36636D-D922-432D-A958-524484B5923D}" type="datetimeFigureOut">
              <a:rPr lang="es-CO"/>
              <a:pPr/>
              <a:t>15/03/2023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a:p>
        </p:txBody>
      </p:sp>
      <p:sp>
        <p:nvSpPr>
          <p:cNvPr id="3" name="Text Placeholder 2"/>
          <p:cNvSpPr>
            <a:spLocks noGrp="1"/>
          </p:cNvSpPr>
          <p:nvPr>
            <p:ph type="body" idx="1"/>
          </p:nvPr>
        </p:nvSpPr>
        <p:spPr>
          <a:xfrm>
            <a:off x="1293813" y="1981200"/>
            <a:ext cx="4645152" cy="762000"/>
          </a:xfrm>
        </p:spPr>
        <p:txBody>
          <a:bodyPr anchor="ctr">
            <a:normAutofit/>
          </a:bodyP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293813" y="2819400"/>
            <a:ext cx="4645152" cy="3352800"/>
          </a:xfrm>
        </p:spPr>
        <p:txBody>
          <a:bodyPr/>
          <a:lstStyle>
            <a:lvl1pPr>
              <a:defRPr sz="2400"/>
            </a:lvl1pPr>
            <a:lvl2pPr>
              <a:defRPr sz="2000"/>
            </a:lvl2pPr>
            <a:lvl3pPr>
              <a:defRPr sz="1800"/>
            </a:lvl3pPr>
            <a:lvl4pPr>
              <a:defRPr sz="1600"/>
            </a:lvl4pPr>
            <a:lvl5pPr>
              <a:defRPr sz="1600"/>
            </a:lvl5pPr>
            <a:lvl6pPr marL="1371600">
              <a:defRPr sz="1600"/>
            </a:lvl6pPr>
            <a:lvl7pPr marL="1600200">
              <a:defRPr sz="1600"/>
            </a:lvl7pPr>
            <a:lvl8pPr marL="1828800">
              <a:defRPr sz="1600" baseline="0"/>
            </a:lvl8pPr>
            <a:lvl9pPr marL="2057400">
              <a:defRPr sz="1600"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5" name="Text Placeholder 4"/>
          <p:cNvSpPr>
            <a:spLocks noGrp="1"/>
          </p:cNvSpPr>
          <p:nvPr>
            <p:ph type="body" sz="quarter" idx="3"/>
          </p:nvPr>
        </p:nvSpPr>
        <p:spPr>
          <a:xfrm>
            <a:off x="6249862" y="1981200"/>
            <a:ext cx="4645152" cy="762000"/>
          </a:xfrm>
        </p:spPr>
        <p:txBody>
          <a:bodyPr anchor="ctr">
            <a:normAutofit/>
          </a:bodyP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49862" y="2819400"/>
            <a:ext cx="4645152" cy="3352800"/>
          </a:xfrm>
        </p:spPr>
        <p:txBody>
          <a:bodyPr/>
          <a:lstStyle>
            <a:lvl1pPr>
              <a:defRPr sz="2400"/>
            </a:lvl1pPr>
            <a:lvl2pPr>
              <a:defRPr sz="2000"/>
            </a:lvl2pPr>
            <a:lvl3pPr>
              <a:defRPr sz="1800"/>
            </a:lvl3pPr>
            <a:lvl4pPr>
              <a:defRPr sz="1600"/>
            </a:lvl4pPr>
            <a:lvl5pPr marL="1143000">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7" name="Date Placeholder 6"/>
          <p:cNvSpPr>
            <a:spLocks noGrp="1"/>
          </p:cNvSpPr>
          <p:nvPr>
            <p:ph type="dt" sz="half" idx="10"/>
          </p:nvPr>
        </p:nvSpPr>
        <p:spPr/>
        <p:txBody>
          <a:bodyPr/>
          <a:lstStyle/>
          <a:p>
            <a:fld id="{8E36636D-D922-432D-A958-524484B5923D}" type="datetimeFigureOut">
              <a:rPr lang="es-CO"/>
              <a:pPr/>
              <a:t>15/03/2023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Date Placeholder 2"/>
          <p:cNvSpPr>
            <a:spLocks noGrp="1"/>
          </p:cNvSpPr>
          <p:nvPr>
            <p:ph type="dt" sz="half" idx="10"/>
          </p:nvPr>
        </p:nvSpPr>
        <p:spPr/>
        <p:txBody>
          <a:bodyPr/>
          <a:lstStyle/>
          <a:p>
            <a:fld id="{8E36636D-D922-432D-A958-524484B5923D}" type="datetimeFigureOut">
              <a:rPr lang="es-CO"/>
              <a:pPr/>
              <a:t>15/03/2023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36636D-D922-432D-A958-524484B5923D}" type="datetimeFigureOut">
              <a:rPr lang="es-CO"/>
              <a:pPr/>
              <a:t>15/03/2023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2"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0" name="Round Single Corner Rectangle 9"/>
          <p:cNvSpPr/>
          <p:nvPr/>
        </p:nvSpPr>
        <p:spPr bwMode="ltGray">
          <a:xfrm rot="10800000" flipH="1" flipV="1">
            <a:off x="4722814" y="234351"/>
            <a:ext cx="7237538" cy="57092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1" name="Rectangle 10"/>
          <p:cNvSpPr/>
          <p:nvPr/>
        </p:nvSpPr>
        <p:spPr>
          <a:xfrm>
            <a:off x="0" y="1"/>
            <a:ext cx="4722811" cy="6172200"/>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592197" y="234351"/>
            <a:ext cx="3773863" cy="4642450"/>
          </a:xfrm>
        </p:spPr>
        <p:txBody>
          <a:bodyPr anchor="b">
            <a:normAutofit/>
          </a:bodyPr>
          <a:lstStyle>
            <a:lvl1pPr algn="l">
              <a:defRPr sz="4400" b="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4" name="Text Placeholder 3"/>
          <p:cNvSpPr>
            <a:spLocks noGrp="1"/>
          </p:cNvSpPr>
          <p:nvPr>
            <p:ph type="body" sz="half" idx="2"/>
          </p:nvPr>
        </p:nvSpPr>
        <p:spPr>
          <a:xfrm>
            <a:off x="581983" y="5029199"/>
            <a:ext cx="3782586" cy="914401"/>
          </a:xfrm>
        </p:spPr>
        <p:txBody>
          <a:bodyPr>
            <a:normAutofit/>
          </a:bodyPr>
          <a:lstStyle>
            <a:lvl1pPr marL="0" indent="0">
              <a:spcBef>
                <a:spcPts val="0"/>
              </a:spcBef>
              <a:buNone/>
              <a:defRPr sz="2000">
                <a:solidFill>
                  <a:schemeClr val="accent1">
                    <a:lumMod val="20000"/>
                    <a:lumOff val="8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8E36636D-D922-432D-A958-524484B5923D}" type="datetimeFigureOut">
              <a:rPr lang="es-CO"/>
              <a:pPr/>
              <a:t>15/03/2023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DF28FB93-0A08-4E7D-8E63-9EFA29F1E093}" type="slidenum">
              <a:rPr/>
              <a:pPr/>
              <a:t>‹Nº›</a:t>
            </a:fld>
            <a:endParaRPr/>
          </a:p>
        </p:txBody>
      </p:sp>
      <p:sp>
        <p:nvSpPr>
          <p:cNvPr id="3" name="Content Placeholder 2"/>
          <p:cNvSpPr>
            <a:spLocks noGrp="1"/>
          </p:cNvSpPr>
          <p:nvPr>
            <p:ph idx="1"/>
          </p:nvPr>
        </p:nvSpPr>
        <p:spPr>
          <a:xfrm>
            <a:off x="4945139" y="465285"/>
            <a:ext cx="6786614" cy="5249716"/>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8" name="Rectangle 7"/>
          <p:cNvSpPr/>
          <p:nvPr/>
        </p:nvSpPr>
        <p:spPr>
          <a:xfrm>
            <a:off x="0" y="6477000"/>
            <a:ext cx="11960352" cy="3810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9" name="Rectangle 8"/>
          <p:cNvSpPr/>
          <p:nvPr/>
        </p:nvSpPr>
        <p:spPr>
          <a:xfrm>
            <a:off x="11960352" y="6477000"/>
            <a:ext cx="228473" cy="381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Rectangle 6"/>
          <p:cNvSpPr/>
          <p:nvPr/>
        </p:nvSpPr>
        <p:spPr>
          <a:xfrm>
            <a:off x="1" y="0"/>
            <a:ext cx="12188825" cy="64770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0" name="Round Single Corner Rectangle 9"/>
          <p:cNvSpPr/>
          <p:nvPr/>
        </p:nvSpPr>
        <p:spPr>
          <a:xfrm>
            <a:off x="0" y="228600"/>
            <a:ext cx="11961877" cy="6248400"/>
          </a:xfrm>
          <a:prstGeom prst="round1Rect">
            <a:avLst>
              <a:gd name="adj" fmla="val 458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293813" y="563562"/>
            <a:ext cx="9601200" cy="1189038"/>
          </a:xfrm>
          <a:prstGeom prst="rect">
            <a:avLst/>
          </a:prstGeom>
        </p:spPr>
        <p:txBody>
          <a:bodyPr vert="horz" lIns="91440" tIns="45720" rIns="91440" bIns="45720" rtlCol="0" anchor="b">
            <a:normAutofit/>
          </a:bodyPr>
          <a:lstStyle/>
          <a:p>
            <a:r>
              <a:rPr lang="es-ES"/>
              <a:t>Haga clic para modificar el estilo de título del patrón</a:t>
            </a:r>
            <a:endParaRPr/>
          </a:p>
        </p:txBody>
      </p:sp>
      <p:sp>
        <p:nvSpPr>
          <p:cNvPr id="3" name="Text Placeholder 2"/>
          <p:cNvSpPr>
            <a:spLocks noGrp="1"/>
          </p:cNvSpPr>
          <p:nvPr>
            <p:ph type="body" idx="1"/>
          </p:nvPr>
        </p:nvSpPr>
        <p:spPr>
          <a:xfrm>
            <a:off x="1293813" y="1981200"/>
            <a:ext cx="9601202" cy="41910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2"/>
          </p:nvPr>
        </p:nvSpPr>
        <p:spPr>
          <a:xfrm>
            <a:off x="8913811" y="6248400"/>
            <a:ext cx="1091459" cy="152400"/>
          </a:xfrm>
          <a:prstGeom prst="rect">
            <a:avLst/>
          </a:prstGeom>
        </p:spPr>
        <p:txBody>
          <a:bodyPr vert="horz" lIns="91440" tIns="45720" rIns="91440" bIns="45720" rtlCol="0" anchor="ctr"/>
          <a:lstStyle>
            <a:lvl1pPr algn="r">
              <a:defRPr sz="900">
                <a:solidFill>
                  <a:schemeClr val="tx1"/>
                </a:solidFill>
              </a:defRPr>
            </a:lvl1pPr>
          </a:lstStyle>
          <a:p>
            <a:fld id="{8E36636D-D922-432D-A958-524484B5923D}" type="datetimeFigureOut">
              <a:rPr lang="es-CO"/>
              <a:pPr/>
              <a:t>15/03/2023</a:t>
            </a:fld>
            <a:endParaRPr/>
          </a:p>
        </p:txBody>
      </p:sp>
      <p:sp>
        <p:nvSpPr>
          <p:cNvPr id="5" name="Footer Placeholder 4"/>
          <p:cNvSpPr>
            <a:spLocks noGrp="1"/>
          </p:cNvSpPr>
          <p:nvPr>
            <p:ph type="ftr" sz="quarter" idx="3"/>
          </p:nvPr>
        </p:nvSpPr>
        <p:spPr>
          <a:xfrm>
            <a:off x="1293813" y="6248400"/>
            <a:ext cx="7467598" cy="152400"/>
          </a:xfrm>
          <a:prstGeom prst="rect">
            <a:avLst/>
          </a:prstGeom>
        </p:spPr>
        <p:txBody>
          <a:bodyPr vert="horz" lIns="91440" tIns="45720" rIns="91440" bIns="45720" rtlCol="0" anchor="ctr"/>
          <a:lstStyle>
            <a:lvl1pPr algn="l">
              <a:defRPr sz="900">
                <a:solidFill>
                  <a:schemeClr val="tx1"/>
                </a:solidFill>
              </a:defRPr>
            </a:lvl1pPr>
          </a:lstStyle>
          <a:p>
            <a:endParaRPr/>
          </a:p>
        </p:txBody>
      </p:sp>
      <p:sp>
        <p:nvSpPr>
          <p:cNvPr id="6" name="Slide Number Placeholder 5"/>
          <p:cNvSpPr>
            <a:spLocks noGrp="1"/>
          </p:cNvSpPr>
          <p:nvPr>
            <p:ph type="sldNum" sz="quarter" idx="4"/>
          </p:nvPr>
        </p:nvSpPr>
        <p:spPr>
          <a:xfrm>
            <a:off x="10133011" y="6248400"/>
            <a:ext cx="762003" cy="152400"/>
          </a:xfrm>
          <a:prstGeom prst="rect">
            <a:avLst/>
          </a:prstGeom>
        </p:spPr>
        <p:txBody>
          <a:bodyPr vert="horz" lIns="91440" tIns="45720" rIns="91440" bIns="45720" rtlCol="0" anchor="ctr"/>
          <a:lstStyle>
            <a:lvl1pPr algn="r">
              <a:defRPr sz="900">
                <a:solidFill>
                  <a:schemeClr val="tx1"/>
                </a:solidFill>
              </a:defRPr>
            </a:lvl1pPr>
          </a:lstStyle>
          <a:p>
            <a:fld id="{DF28FB93-0A08-4E7D-8E63-9EFA29F1E093}" type="slidenum">
              <a:rPr/>
              <a:pPr/>
              <a:t>‹Nº›</a:t>
            </a:fld>
            <a:endParaRPr/>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32" r:id="rId3"/>
    <p:sldLayoutId id="2147483723" r:id="rId4"/>
    <p:sldLayoutId id="2147483724" r:id="rId5"/>
    <p:sldLayoutId id="2147483725" r:id="rId6"/>
    <p:sldLayoutId id="2147483726" r:id="rId7"/>
    <p:sldLayoutId id="2147483727" r:id="rId8"/>
    <p:sldLayoutId id="2147483728" r:id="rId9"/>
    <p:sldLayoutId id="2147483733" r:id="rId10"/>
    <p:sldLayoutId id="2147483730" r:id="rId11"/>
    <p:sldLayoutId id="2147483731"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800"/>
        </a:spcBef>
        <a:buSzPct val="9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lnSpc>
          <a:spcPct val="90000"/>
        </a:lnSpc>
        <a:spcBef>
          <a:spcPts val="600"/>
        </a:spcBef>
        <a:buSzPct val="90000"/>
        <a:buFont typeface="Arial"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600"/>
        </a:spcBef>
        <a:buSzPct val="9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4pPr>
      <a:lvl5pPr marL="11430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5pPr>
      <a:lvl6pPr marL="13716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6pPr>
      <a:lvl7pPr marL="16002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7pPr>
      <a:lvl8pPr marL="18288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8pPr>
      <a:lvl9pPr marL="2057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hyperlink" Target="https://doi.org/10.1007/s12182-019-0340-8"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 Id="rId6" Type="http://schemas.openxmlformats.org/officeDocument/2006/relationships/image" Target="../media/image12.tmp"/><Relationship Id="rId5" Type="http://schemas.openxmlformats.org/officeDocument/2006/relationships/image" Target="../media/image11.tmp"/><Relationship Id="rId4" Type="http://schemas.openxmlformats.org/officeDocument/2006/relationships/image" Target="../media/image10.tmp"/></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hyperlink" Target="https://this.org/2009/07/20/ecochamber-carbon-capture-storage-science-ficti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image" Target="../media/image15.tmp"/><Relationship Id="rId1" Type="http://schemas.openxmlformats.org/officeDocument/2006/relationships/slideLayout" Target="../slideLayouts/slideLayout5.xml"/><Relationship Id="rId4" Type="http://schemas.openxmlformats.org/officeDocument/2006/relationships/image" Target="../media/image17.tm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 y="845354"/>
            <a:ext cx="5158308" cy="2428686"/>
          </a:xfrm>
        </p:spPr>
        <p:txBody>
          <a:bodyPr>
            <a:normAutofit fontScale="90000"/>
          </a:bodyPr>
          <a:lstStyle/>
          <a:p>
            <a:pPr algn="ctr" defTabSz="914400">
              <a:lnSpc>
                <a:spcPct val="80000"/>
              </a:lnSpc>
              <a:spcBef>
                <a:spcPts val="0"/>
              </a:spcBef>
              <a:buNone/>
            </a:pPr>
            <a:r>
              <a:rPr lang="es-ES" sz="3000" b="0" i="0" noProof="1">
                <a:solidFill>
                  <a:schemeClr val="bg1"/>
                </a:solidFill>
                <a:effectLst>
                  <a:outerShdw blurRad="88900" algn="ctr">
                    <a:prstClr val="black">
                      <a:alpha val="35000"/>
                    </a:prstClr>
                  </a:outerShdw>
                </a:effectLst>
                <a:latin typeface="Cambria"/>
                <a:ea typeface="+mj-ea"/>
                <a:cs typeface="+mj-cs"/>
              </a:rPr>
              <a:t>PROYECTO DE ANALISIS GEOESPACIAL:</a:t>
            </a:r>
            <a:br>
              <a:rPr lang="es-ES" sz="3000" b="0" i="0" noProof="1">
                <a:solidFill>
                  <a:schemeClr val="bg1"/>
                </a:solidFill>
                <a:effectLst>
                  <a:outerShdw blurRad="88900" algn="ctr">
                    <a:prstClr val="black">
                      <a:alpha val="35000"/>
                    </a:prstClr>
                  </a:outerShdw>
                </a:effectLst>
                <a:latin typeface="Cambria"/>
                <a:ea typeface="+mj-ea"/>
                <a:cs typeface="+mj-cs"/>
              </a:rPr>
            </a:br>
            <a:br>
              <a:rPr lang="es-ES" sz="3000" b="0" i="0" noProof="1">
                <a:solidFill>
                  <a:schemeClr val="bg1"/>
                </a:solidFill>
                <a:effectLst>
                  <a:outerShdw blurRad="88900" algn="ctr">
                    <a:prstClr val="black">
                      <a:alpha val="35000"/>
                    </a:prstClr>
                  </a:outerShdw>
                </a:effectLst>
                <a:latin typeface="Cambria"/>
                <a:ea typeface="+mj-ea"/>
                <a:cs typeface="+mj-cs"/>
              </a:rPr>
            </a:br>
            <a:r>
              <a:rPr lang="es-ES" sz="2800" b="0" i="0" noProof="1">
                <a:solidFill>
                  <a:schemeClr val="accent1">
                    <a:lumMod val="50000"/>
                  </a:schemeClr>
                </a:solidFill>
                <a:effectLst>
                  <a:outerShdw blurRad="88900" algn="ctr">
                    <a:prstClr val="black">
                      <a:alpha val="35000"/>
                    </a:prstClr>
                  </a:outerShdw>
                </a:effectLst>
                <a:latin typeface="Cambria"/>
                <a:ea typeface="+mj-ea"/>
                <a:cs typeface="+mj-cs"/>
              </a:rPr>
              <a:t>ANALISIS GEOESPACIAL PARA LA SELECCIÓN DE ZONAS DE ALMACENAMIENTO SUBTERRANEO EN COLOMBIA: CASO SINU-SAN JACINTO</a:t>
            </a:r>
          </a:p>
        </p:txBody>
      </p:sp>
      <p:sp>
        <p:nvSpPr>
          <p:cNvPr id="18" name="Título 1">
            <a:extLst>
              <a:ext uri="{FF2B5EF4-FFF2-40B4-BE49-F238E27FC236}">
                <a16:creationId xmlns:a16="http://schemas.microsoft.com/office/drawing/2014/main" id="{1CDD6DFE-0589-D229-AE1D-64ACFA03A45E}"/>
              </a:ext>
            </a:extLst>
          </p:cNvPr>
          <p:cNvSpPr txBox="1">
            <a:spLocks/>
          </p:cNvSpPr>
          <p:nvPr/>
        </p:nvSpPr>
        <p:spPr>
          <a:xfrm>
            <a:off x="-170285" y="3505441"/>
            <a:ext cx="5490593" cy="2428686"/>
          </a:xfrm>
          <a:prstGeom prst="rect">
            <a:avLst/>
          </a:prstGeom>
        </p:spPr>
        <p:txBody>
          <a:bodyPr vert="horz" lIns="91440" tIns="45720" rIns="91440" bIns="45720" rtlCol="0" anchor="b">
            <a:normAutofit fontScale="60000" lnSpcReduction="20000"/>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lnSpc>
                <a:spcPct val="120000"/>
              </a:lnSpc>
              <a:spcBef>
                <a:spcPts val="0"/>
              </a:spcBef>
            </a:pPr>
            <a:r>
              <a:rPr lang="es-CO" sz="3000" noProof="1">
                <a:effectLst>
                  <a:outerShdw blurRad="88900" algn="ctr">
                    <a:prstClr val="black">
                      <a:alpha val="35000"/>
                    </a:prstClr>
                  </a:outerShdw>
                </a:effectLst>
                <a:latin typeface="Cambria"/>
              </a:rPr>
              <a:t>Angie Lorena Garcia Ariza</a:t>
            </a:r>
          </a:p>
          <a:p>
            <a:pPr algn="ctr">
              <a:lnSpc>
                <a:spcPct val="120000"/>
              </a:lnSpc>
              <a:spcBef>
                <a:spcPts val="0"/>
              </a:spcBef>
            </a:pPr>
            <a:endParaRPr lang="es-CO" sz="3000" noProof="1">
              <a:effectLst>
                <a:outerShdw blurRad="88900" algn="ctr">
                  <a:prstClr val="black">
                    <a:alpha val="35000"/>
                  </a:prstClr>
                </a:outerShdw>
              </a:effectLst>
              <a:latin typeface="Cambria"/>
            </a:endParaRPr>
          </a:p>
          <a:p>
            <a:pPr algn="ctr">
              <a:lnSpc>
                <a:spcPct val="120000"/>
              </a:lnSpc>
              <a:spcBef>
                <a:spcPts val="0"/>
              </a:spcBef>
            </a:pPr>
            <a:r>
              <a:rPr lang="es-CO" sz="3000" noProof="1">
                <a:effectLst>
                  <a:outerShdw blurRad="88900" algn="ctr">
                    <a:prstClr val="black">
                      <a:alpha val="35000"/>
                    </a:prstClr>
                  </a:outerShdw>
                </a:effectLst>
                <a:latin typeface="Cambria"/>
              </a:rPr>
              <a:t>Maestría en Ingeniería de Recursos Minerales</a:t>
            </a:r>
          </a:p>
          <a:p>
            <a:pPr algn="ctr">
              <a:lnSpc>
                <a:spcPct val="120000"/>
              </a:lnSpc>
              <a:spcBef>
                <a:spcPts val="0"/>
              </a:spcBef>
            </a:pPr>
            <a:r>
              <a:rPr lang="es-CO" sz="3000" noProof="1">
                <a:effectLst>
                  <a:outerShdw blurRad="88900" algn="ctr">
                    <a:prstClr val="black">
                      <a:alpha val="35000"/>
                    </a:prstClr>
                  </a:outerShdw>
                </a:effectLst>
                <a:latin typeface="Cambria"/>
              </a:rPr>
              <a:t>Universidad Nacional de Colombia - Sede Medellín</a:t>
            </a:r>
          </a:p>
          <a:p>
            <a:pPr algn="ctr">
              <a:spcBef>
                <a:spcPts val="0"/>
              </a:spcBef>
            </a:pPr>
            <a:endParaRPr lang="es-CO" sz="3000" noProof="1">
              <a:effectLst>
                <a:outerShdw blurRad="88900" algn="ctr">
                  <a:prstClr val="black">
                    <a:alpha val="35000"/>
                  </a:prstClr>
                </a:outerShdw>
              </a:effectLst>
              <a:latin typeface="Cambria"/>
            </a:endParaRPr>
          </a:p>
          <a:p>
            <a:pPr algn="ctr">
              <a:spcBef>
                <a:spcPts val="0"/>
              </a:spcBef>
            </a:pPr>
            <a:endParaRPr lang="es-CO" sz="3000" noProof="1">
              <a:effectLst>
                <a:outerShdw blurRad="88900" algn="ctr">
                  <a:prstClr val="black">
                    <a:alpha val="35000"/>
                  </a:prstClr>
                </a:outerShdw>
              </a:effectLst>
              <a:latin typeface="Cambria"/>
            </a:endParaRPr>
          </a:p>
          <a:p>
            <a:pPr algn="ctr">
              <a:lnSpc>
                <a:spcPct val="120000"/>
              </a:lnSpc>
              <a:spcBef>
                <a:spcPts val="0"/>
              </a:spcBef>
            </a:pPr>
            <a:r>
              <a:rPr lang="es-CO" sz="3000" noProof="1">
                <a:effectLst>
                  <a:outerShdw blurRad="88900" algn="ctr">
                    <a:prstClr val="black">
                      <a:alpha val="35000"/>
                    </a:prstClr>
                  </a:outerShdw>
                </a:effectLst>
                <a:latin typeface="Cambria"/>
              </a:rPr>
              <a:t>Medellín, Colombia</a:t>
            </a:r>
          </a:p>
          <a:p>
            <a:pPr algn="ctr">
              <a:lnSpc>
                <a:spcPct val="120000"/>
              </a:lnSpc>
              <a:spcBef>
                <a:spcPts val="0"/>
              </a:spcBef>
            </a:pPr>
            <a:r>
              <a:rPr lang="es-CO" sz="3000" noProof="1">
                <a:effectLst>
                  <a:outerShdw blurRad="88900" algn="ctr">
                    <a:prstClr val="black">
                      <a:alpha val="35000"/>
                    </a:prstClr>
                  </a:outerShdw>
                </a:effectLst>
                <a:latin typeface="Cambria"/>
              </a:rPr>
              <a:t>2023</a:t>
            </a:r>
          </a:p>
          <a:p>
            <a:pPr algn="ctr">
              <a:spcBef>
                <a:spcPts val="0"/>
              </a:spcBef>
            </a:pPr>
            <a:br>
              <a:rPr lang="es-ES" sz="3000" noProof="1">
                <a:effectLst>
                  <a:outerShdw blurRad="88900" algn="ctr">
                    <a:prstClr val="black">
                      <a:alpha val="35000"/>
                    </a:prstClr>
                  </a:outerShdw>
                </a:effectLst>
                <a:latin typeface="Cambria"/>
              </a:rPr>
            </a:br>
            <a:endParaRPr lang="es-ES" sz="3000" noProof="1">
              <a:solidFill>
                <a:schemeClr val="accent1">
                  <a:lumMod val="50000"/>
                </a:schemeClr>
              </a:solidFill>
              <a:effectLst>
                <a:outerShdw blurRad="88900" algn="ctr">
                  <a:prstClr val="black">
                    <a:alpha val="35000"/>
                  </a:prstClr>
                </a:outerShdw>
              </a:effectLst>
              <a:latin typeface="Cambria"/>
            </a:endParaRPr>
          </a:p>
        </p:txBody>
      </p:sp>
      <p:pic>
        <p:nvPicPr>
          <p:cNvPr id="24" name="Imagen 23">
            <a:extLst>
              <a:ext uri="{FF2B5EF4-FFF2-40B4-BE49-F238E27FC236}">
                <a16:creationId xmlns:a16="http://schemas.microsoft.com/office/drawing/2014/main" id="{9C3BC069-6D73-0DED-A57E-EAE9D9CE4C80}"/>
              </a:ext>
            </a:extLst>
          </p:cNvPr>
          <p:cNvPicPr>
            <a:picLocks noChangeAspect="1"/>
          </p:cNvPicPr>
          <p:nvPr/>
        </p:nvPicPr>
        <p:blipFill>
          <a:blip r:embed="rId2">
            <a:clrChange>
              <a:clrFrom>
                <a:srgbClr val="EBEBEB"/>
              </a:clrFrom>
              <a:clrTo>
                <a:srgbClr val="EBEBEB">
                  <a:alpha val="0"/>
                </a:srgbClr>
              </a:clrTo>
            </a:clrChange>
            <a:extLst>
              <a:ext uri="{28A0092B-C50C-407E-A947-70E740481C1C}">
                <a14:useLocalDpi xmlns:a14="http://schemas.microsoft.com/office/drawing/2010/main" val="0"/>
              </a:ext>
            </a:extLst>
          </a:blip>
          <a:stretch>
            <a:fillRect/>
          </a:stretch>
        </p:blipFill>
        <p:spPr>
          <a:xfrm>
            <a:off x="5158308" y="1844824"/>
            <a:ext cx="7040782" cy="4176464"/>
          </a:xfrm>
          <a:prstGeom prst="rect">
            <a:avLst/>
          </a:prstGeom>
        </p:spPr>
      </p:pic>
    </p:spTree>
    <p:extLst>
      <p:ext uri="{BB962C8B-B14F-4D97-AF65-F5344CB8AC3E}">
        <p14:creationId xmlns:p14="http://schemas.microsoft.com/office/powerpoint/2010/main" val="4080830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3">
            <a:extLst>
              <a:ext uri="{FF2B5EF4-FFF2-40B4-BE49-F238E27FC236}">
                <a16:creationId xmlns:a16="http://schemas.microsoft.com/office/drawing/2014/main" id="{7079EAC3-F9CB-9F7C-D419-A27752BB98EB}"/>
              </a:ext>
            </a:extLst>
          </p:cNvPr>
          <p:cNvSpPr txBox="1">
            <a:spLocks/>
          </p:cNvSpPr>
          <p:nvPr/>
        </p:nvSpPr>
        <p:spPr>
          <a:xfrm>
            <a:off x="1197868" y="116632"/>
            <a:ext cx="9601200" cy="118903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ES" sz="6000" noProof="1"/>
              <a:t>BIBLIOGRAFÍA</a:t>
            </a:r>
          </a:p>
        </p:txBody>
      </p:sp>
      <p:sp>
        <p:nvSpPr>
          <p:cNvPr id="2" name="CuadroTexto 1">
            <a:extLst>
              <a:ext uri="{FF2B5EF4-FFF2-40B4-BE49-F238E27FC236}">
                <a16:creationId xmlns:a16="http://schemas.microsoft.com/office/drawing/2014/main" id="{9C3FABA1-46F9-7A20-3DF3-367B89FFE772}"/>
              </a:ext>
            </a:extLst>
          </p:cNvPr>
          <p:cNvSpPr txBox="1"/>
          <p:nvPr/>
        </p:nvSpPr>
        <p:spPr>
          <a:xfrm>
            <a:off x="477788" y="1412776"/>
            <a:ext cx="10801200" cy="5369675"/>
          </a:xfrm>
          <a:prstGeom prst="rect">
            <a:avLst/>
          </a:prstGeom>
          <a:noFill/>
        </p:spPr>
        <p:txBody>
          <a:bodyPr wrap="square">
            <a:spAutoFit/>
          </a:bodyPr>
          <a:lstStyle/>
          <a:p>
            <a:pPr marL="457200" indent="-457200">
              <a:lnSpc>
                <a:spcPct val="107000"/>
              </a:lnSpc>
              <a:spcAft>
                <a:spcPts val="800"/>
              </a:spcAft>
            </a:pPr>
            <a:r>
              <a:rPr lang="es-ES" sz="1200" dirty="0">
                <a:effectLst/>
                <a:latin typeface="Calibri" panose="020F0502020204030204" pitchFamily="34" charset="0"/>
                <a:ea typeface="Calibri" panose="020F0502020204030204" pitchFamily="34" charset="0"/>
                <a:cs typeface="Times New Roman" panose="02020603050405020304" pitchFamily="18" charset="0"/>
              </a:rPr>
              <a:t>Carvajal, J., Mendivelso, D., &amp; Forero, H. (2010).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INVESTIGACIÓN DEL DIAPIRISMO DE LODO Y EVOLUCIÓN COSTERA DEL CARIBE COLOMBIANO.</a:t>
            </a:r>
            <a:r>
              <a:rPr lang="es-ES" sz="1200" dirty="0">
                <a:effectLst/>
                <a:latin typeface="Calibri" panose="020F0502020204030204" pitchFamily="34" charset="0"/>
                <a:ea typeface="Calibri" panose="020F0502020204030204" pitchFamily="34" charset="0"/>
                <a:cs typeface="Times New Roman" panose="02020603050405020304" pitchFamily="18" charset="0"/>
              </a:rPr>
              <a:t> Bogotá: INGEOMINAS.</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ES" sz="1200" dirty="0" err="1">
                <a:effectLst/>
                <a:latin typeface="Calibri" panose="020F0502020204030204" pitchFamily="34" charset="0"/>
                <a:ea typeface="Calibri" panose="020F0502020204030204" pitchFamily="34" charset="0"/>
                <a:cs typeface="Times New Roman" panose="02020603050405020304" pitchFamily="18" charset="0"/>
              </a:rPr>
              <a:t>Cevajal</a:t>
            </a:r>
            <a:r>
              <a:rPr lang="es-ES" sz="1200" dirty="0">
                <a:effectLst/>
                <a:latin typeface="Calibri" panose="020F0502020204030204" pitchFamily="34" charset="0"/>
                <a:ea typeface="Calibri" panose="020F0502020204030204" pitchFamily="34" charset="0"/>
                <a:cs typeface="Times New Roman" panose="02020603050405020304" pitchFamily="18" charset="0"/>
              </a:rPr>
              <a:t> Perico, J. H., &amp; Mendivelso, D. (2017).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Volcanismo de lodo del Caribe Central Colombiano.</a:t>
            </a:r>
            <a:r>
              <a:rPr lang="es-ES" sz="1200" dirty="0">
                <a:effectLst/>
                <a:latin typeface="Calibri" panose="020F0502020204030204" pitchFamily="34" charset="0"/>
                <a:ea typeface="Calibri" panose="020F0502020204030204" pitchFamily="34" charset="0"/>
                <a:cs typeface="Times New Roman" panose="02020603050405020304" pitchFamily="18" charset="0"/>
              </a:rPr>
              <a:t> Bogotá: Servicio Geológico de Colombia.</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ES" sz="1200" dirty="0">
                <a:effectLst/>
                <a:latin typeface="Calibri" panose="020F0502020204030204" pitchFamily="34" charset="0"/>
                <a:ea typeface="Calibri" panose="020F0502020204030204" pitchFamily="34" charset="0"/>
                <a:cs typeface="Times New Roman" panose="02020603050405020304" pitchFamily="18" charset="0"/>
              </a:rPr>
              <a:t>Chen, Z., </a:t>
            </a:r>
            <a:r>
              <a:rPr lang="es-ES" sz="1200" dirty="0" err="1">
                <a:effectLst/>
                <a:latin typeface="Calibri" panose="020F0502020204030204" pitchFamily="34" charset="0"/>
                <a:ea typeface="Calibri" panose="020F0502020204030204" pitchFamily="34" charset="0"/>
                <a:cs typeface="Times New Roman" panose="02020603050405020304" pitchFamily="18" charset="0"/>
              </a:rPr>
              <a:t>Liao</a:t>
            </a:r>
            <a:r>
              <a:rPr lang="es-ES" sz="1200" dirty="0">
                <a:effectLst/>
                <a:latin typeface="Calibri" panose="020F0502020204030204" pitchFamily="34" charset="0"/>
                <a:ea typeface="Calibri" panose="020F0502020204030204" pitchFamily="34" charset="0"/>
                <a:cs typeface="Times New Roman" panose="02020603050405020304" pitchFamily="18" charset="0"/>
              </a:rPr>
              <a:t>, X., &amp; Zhao, X. (2015). </a:t>
            </a:r>
            <a:r>
              <a:rPr lang="en-US" sz="1200" i="1" dirty="0">
                <a:effectLst/>
                <a:latin typeface="Calibri" panose="020F0502020204030204" pitchFamily="34" charset="0"/>
                <a:ea typeface="Calibri" panose="020F0502020204030204" pitchFamily="34" charset="0"/>
                <a:cs typeface="Times New Roman" panose="02020603050405020304" pitchFamily="18" charset="0"/>
              </a:rPr>
              <a:t>A new analytical method based on pressure transient analysis to estimate carbon storage capacity of depleted shales: A case study.</a:t>
            </a:r>
            <a:r>
              <a:rPr lang="en-US" sz="1200" dirty="0">
                <a:effectLst/>
                <a:latin typeface="Calibri" panose="020F0502020204030204" pitchFamily="34" charset="0"/>
                <a:ea typeface="Calibri" panose="020F0502020204030204" pitchFamily="34" charset="0"/>
                <a:cs typeface="Times New Roman" panose="02020603050405020304" pitchFamily="18" charset="0"/>
              </a:rPr>
              <a:t> ELSEVIER.</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Godec</a:t>
            </a:r>
            <a:r>
              <a:rPr lang="en-US" sz="1200" dirty="0">
                <a:effectLst/>
                <a:latin typeface="Calibri" panose="020F0502020204030204" pitchFamily="34" charset="0"/>
                <a:ea typeface="Calibri" panose="020F0502020204030204" pitchFamily="34" charset="0"/>
                <a:cs typeface="Times New Roman" panose="02020603050405020304" pitchFamily="18" charset="0"/>
              </a:rPr>
              <a:t>, M.,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Koperna</a:t>
            </a:r>
            <a:r>
              <a:rPr lang="en-US" sz="1200" dirty="0">
                <a:effectLst/>
                <a:latin typeface="Calibri" panose="020F0502020204030204" pitchFamily="34" charset="0"/>
                <a:ea typeface="Calibri" panose="020F0502020204030204" pitchFamily="34" charset="0"/>
                <a:cs typeface="Times New Roman" panose="02020603050405020304" pitchFamily="18" charset="0"/>
              </a:rPr>
              <a:t>, G.,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Petrusak</a:t>
            </a:r>
            <a:r>
              <a:rPr lang="en-US" sz="1200" dirty="0">
                <a:effectLst/>
                <a:latin typeface="Calibri" panose="020F0502020204030204" pitchFamily="34" charset="0"/>
                <a:ea typeface="Calibri" panose="020F0502020204030204" pitchFamily="34" charset="0"/>
                <a:cs typeface="Times New Roman" panose="02020603050405020304" pitchFamily="18" charset="0"/>
              </a:rPr>
              <a:t>, R.,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Oudinot</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(2014). </a:t>
            </a:r>
            <a:r>
              <a:rPr lang="en-US" sz="1200" i="1" dirty="0">
                <a:effectLst/>
                <a:latin typeface="Calibri" panose="020F0502020204030204" pitchFamily="34" charset="0"/>
                <a:ea typeface="Calibri" panose="020F0502020204030204" pitchFamily="34" charset="0"/>
                <a:cs typeface="Times New Roman" panose="02020603050405020304" pitchFamily="18" charset="0"/>
              </a:rPr>
              <a:t>Enhanced Gas Recovery and CO2 Storage in Gas Shales: A Summary Review of its Status and Potential.</a:t>
            </a: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r>
              <a:rPr lang="es-ES" sz="1200" dirty="0">
                <a:effectLst/>
                <a:latin typeface="Calibri" panose="020F0502020204030204" pitchFamily="34" charset="0"/>
                <a:ea typeface="Calibri" panose="020F0502020204030204" pitchFamily="34" charset="0"/>
                <a:cs typeface="Times New Roman" panose="02020603050405020304" pitchFamily="18" charset="0"/>
              </a:rPr>
              <a:t>ELSEVIER.</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Jayi</a:t>
            </a:r>
            <a:r>
              <a:rPr lang="en-US" sz="1200" dirty="0">
                <a:effectLst/>
                <a:latin typeface="Calibri" panose="020F0502020204030204" pitchFamily="34" charset="0"/>
                <a:ea typeface="Calibri" panose="020F0502020204030204" pitchFamily="34" charset="0"/>
                <a:cs typeface="Times New Roman" panose="02020603050405020304" pitchFamily="18" charset="0"/>
              </a:rPr>
              <a:t>, T., Gomes, J. S.,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Bera</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(2019). A review of CO2 storage in geological formations emphasizing modeling, monitoring and capacity estimation approaches. In Petroleum Science (Vol. 16, Issue 5, pp. 1028–1063). China University of Petroleum Beijing. </a:t>
            </a:r>
            <a:r>
              <a:rPr lang="en-US" sz="1200" dirty="0">
                <a:effectLst/>
                <a:latin typeface="Calibri" panose="020F0502020204030204" pitchFamily="34" charset="0"/>
                <a:ea typeface="Calibri" panose="020F0502020204030204" pitchFamily="34" charset="0"/>
                <a:cs typeface="Times New Roman" panose="02020603050405020304" pitchFamily="18" charset="0"/>
                <a:hlinkClick r:id="rId2"/>
              </a:rPr>
              <a:t>https://doi.org/10.1007/s12182-019-0340-8</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CO" sz="1200" dirty="0">
                <a:effectLst/>
                <a:latin typeface="Calibri" panose="020F0502020204030204" pitchFamily="34" charset="0"/>
                <a:ea typeface="Calibri" panose="020F0502020204030204" pitchFamily="34" charset="0"/>
                <a:cs typeface="Times New Roman" panose="02020603050405020304" pitchFamily="18" charset="0"/>
              </a:rPr>
              <a:t>Lozano, E., &amp; Zamora, N. (2014). COMPILACIÓN DE LA CUENCA SINÚ – SAN JACINTO.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Bogota</a:t>
            </a:r>
            <a:r>
              <a:rPr lang="es-CO" sz="1200" dirty="0">
                <a:effectLst/>
                <a:latin typeface="Calibri" panose="020F0502020204030204" pitchFamily="34" charset="0"/>
                <a:ea typeface="Calibri" panose="020F0502020204030204" pitchFamily="34" charset="0"/>
                <a:cs typeface="Times New Roman" panose="02020603050405020304" pitchFamily="18" charset="0"/>
              </a:rPr>
              <a:t>: Servicio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Geologico</a:t>
            </a:r>
            <a:r>
              <a:rPr lang="es-CO" sz="1200" dirty="0">
                <a:effectLst/>
                <a:latin typeface="Calibri" panose="020F0502020204030204" pitchFamily="34" charset="0"/>
                <a:ea typeface="Calibri" panose="020F0502020204030204" pitchFamily="34" charset="0"/>
                <a:cs typeface="Times New Roman" panose="02020603050405020304" pitchFamily="18" charset="0"/>
              </a:rPr>
              <a:t> de Colombia.</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ES" sz="1200" dirty="0" err="1">
                <a:effectLst/>
                <a:latin typeface="Calibri" panose="020F0502020204030204" pitchFamily="34" charset="0"/>
                <a:ea typeface="Calibri" panose="020F0502020204030204" pitchFamily="34" charset="0"/>
                <a:cs typeface="Times New Roman" panose="02020603050405020304" pitchFamily="18" charset="0"/>
              </a:rPr>
              <a:t>Merchan</a:t>
            </a:r>
            <a:r>
              <a:rPr lang="es-ES" sz="1200" dirty="0">
                <a:effectLst/>
                <a:latin typeface="Calibri" panose="020F0502020204030204" pitchFamily="34" charset="0"/>
                <a:ea typeface="Calibri" panose="020F0502020204030204" pitchFamily="34" charset="0"/>
                <a:cs typeface="Times New Roman" panose="02020603050405020304" pitchFamily="18" charset="0"/>
              </a:rPr>
              <a:t>, L. M., &amp; Gallegos, R. (2012).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ESTUDION DE ALMACENAMIENTO DE CO2 EN ACUIFEROS SALINOS PROFUNDOS.</a:t>
            </a:r>
            <a:r>
              <a:rPr lang="es-ES" sz="1200" dirty="0">
                <a:effectLst/>
                <a:latin typeface="Calibri" panose="020F0502020204030204" pitchFamily="34" charset="0"/>
                <a:ea typeface="Calibri" panose="020F0502020204030204" pitchFamily="34" charset="0"/>
                <a:cs typeface="Times New Roman" panose="02020603050405020304" pitchFamily="18" charset="0"/>
              </a:rPr>
              <a:t> Ecuador.</a:t>
            </a:r>
          </a:p>
          <a:p>
            <a:pPr marL="457200" indent="-457200">
              <a:lnSpc>
                <a:spcPct val="107000"/>
              </a:lnSpc>
              <a:spcAft>
                <a:spcPts val="800"/>
              </a:spcAft>
            </a:pPr>
            <a:r>
              <a:rPr lang="es-CO" sz="1200" dirty="0" err="1">
                <a:effectLst/>
                <a:latin typeface="Calibri" panose="020F0502020204030204" pitchFamily="34" charset="0"/>
                <a:ea typeface="Calibri" panose="020F0502020204030204" pitchFamily="34" charset="0"/>
                <a:cs typeface="Times New Roman" panose="02020603050405020304" pitchFamily="18" charset="0"/>
              </a:rPr>
              <a:t>Rackley</a:t>
            </a:r>
            <a:r>
              <a:rPr lang="es-CO" sz="1200" dirty="0">
                <a:effectLst/>
                <a:latin typeface="Calibri" panose="020F0502020204030204" pitchFamily="34" charset="0"/>
                <a:ea typeface="Calibri" panose="020F0502020204030204" pitchFamily="34" charset="0"/>
                <a:cs typeface="Times New Roman" panose="02020603050405020304" pitchFamily="18" charset="0"/>
              </a:rPr>
              <a:t>, S. A. (2017).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Introduction</a:t>
            </a:r>
            <a:r>
              <a:rPr lang="es-CO" sz="1200" dirty="0">
                <a:effectLst/>
                <a:latin typeface="Calibri" panose="020F0502020204030204" pitchFamily="34" charset="0"/>
                <a:ea typeface="Calibri" panose="020F0502020204030204" pitchFamily="34" charset="0"/>
                <a:cs typeface="Times New Roman" panose="02020603050405020304" pitchFamily="18" charset="0"/>
              </a:rPr>
              <a:t>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to</a:t>
            </a:r>
            <a:r>
              <a:rPr lang="es-CO" sz="1200" dirty="0">
                <a:effectLst/>
                <a:latin typeface="Calibri" panose="020F0502020204030204" pitchFamily="34" charset="0"/>
                <a:ea typeface="Calibri" panose="020F0502020204030204" pitchFamily="34" charset="0"/>
                <a:cs typeface="Times New Roman" panose="02020603050405020304" pitchFamily="18" charset="0"/>
              </a:rPr>
              <a:t> geological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storage</a:t>
            </a:r>
            <a:r>
              <a:rPr lang="es-CO" sz="1200" dirty="0">
                <a:effectLst/>
                <a:latin typeface="Calibri" panose="020F0502020204030204" pitchFamily="34" charset="0"/>
                <a:ea typeface="Calibri" panose="020F0502020204030204" pitchFamily="34" charset="0"/>
                <a:cs typeface="Times New Roman" panose="02020603050405020304" pitchFamily="18" charset="0"/>
              </a:rPr>
              <a:t>. In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Carbon</a:t>
            </a:r>
            <a:r>
              <a:rPr lang="es-CO" sz="1200" dirty="0">
                <a:effectLst/>
                <a:latin typeface="Calibri" panose="020F0502020204030204" pitchFamily="34" charset="0"/>
                <a:ea typeface="Calibri" panose="020F0502020204030204" pitchFamily="34" charset="0"/>
                <a:cs typeface="Times New Roman" panose="02020603050405020304" pitchFamily="18" charset="0"/>
              </a:rPr>
              <a:t> Capture and Storage (pp. 285–304). Elsevier. https://doi.org/10.1016/b978-0-12-812041-5.00011-8 Servicio Geológico Colombiano, &amp; Lozano, E. (2014). Compilación de la Cuenca Sinú San Jacinto , Anexo K. </a:t>
            </a:r>
          </a:p>
          <a:p>
            <a:pPr marL="457200" indent="-457200">
              <a:lnSpc>
                <a:spcPct val="107000"/>
              </a:lnSpc>
              <a:spcAft>
                <a:spcPts val="800"/>
              </a:spcAft>
            </a:pPr>
            <a:r>
              <a:rPr lang="es-ES" sz="1200" dirty="0" err="1">
                <a:effectLst/>
                <a:latin typeface="Calibri" panose="020F0502020204030204" pitchFamily="34" charset="0"/>
                <a:ea typeface="Calibri" panose="020F0502020204030204" pitchFamily="34" charset="0"/>
                <a:cs typeface="Times New Roman" panose="02020603050405020304" pitchFamily="18" charset="0"/>
              </a:rPr>
              <a:t>Rossello</a:t>
            </a:r>
            <a:r>
              <a:rPr lang="es-ES" sz="1200" dirty="0">
                <a:effectLst/>
                <a:latin typeface="Calibri" panose="020F0502020204030204" pitchFamily="34" charset="0"/>
                <a:ea typeface="Calibri" panose="020F0502020204030204" pitchFamily="34" charset="0"/>
                <a:cs typeface="Times New Roman" panose="02020603050405020304" pitchFamily="18" charset="0"/>
              </a:rPr>
              <a:t>, E. A., Osorio, J. A., &amp; López-Isaza3, S. (2022). El </a:t>
            </a:r>
            <a:r>
              <a:rPr lang="es-ES" sz="1200" dirty="0" err="1">
                <a:effectLst/>
                <a:latin typeface="Calibri" panose="020F0502020204030204" pitchFamily="34" charset="0"/>
                <a:ea typeface="Calibri" panose="020F0502020204030204" pitchFamily="34" charset="0"/>
                <a:cs typeface="Times New Roman" panose="02020603050405020304" pitchFamily="18" charset="0"/>
              </a:rPr>
              <a:t>diapirismo</a:t>
            </a:r>
            <a:r>
              <a:rPr lang="es-ES" sz="1200" dirty="0">
                <a:effectLst/>
                <a:latin typeface="Calibri" panose="020F0502020204030204" pitchFamily="34" charset="0"/>
                <a:ea typeface="Calibri" panose="020F0502020204030204" pitchFamily="34" charset="0"/>
                <a:cs typeface="Times New Roman" panose="02020603050405020304" pitchFamily="18" charset="0"/>
              </a:rPr>
              <a:t> argilocinético del Margen Caribeño Colombiano: una revisión de sus condicionantes sedimentarios aplicados a la exploración de hidrocarburos.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Boletín de Geología</a:t>
            </a:r>
            <a:r>
              <a:rPr lang="es-ES" sz="1200" dirty="0">
                <a:effectLst/>
                <a:latin typeface="Calibri" panose="020F0502020204030204" pitchFamily="34" charset="0"/>
                <a:ea typeface="Calibri" panose="020F0502020204030204" pitchFamily="34" charset="0"/>
                <a:cs typeface="Times New Roman" panose="02020603050405020304" pitchFamily="18" charset="0"/>
              </a:rPr>
              <a:t>.</a:t>
            </a:r>
          </a:p>
          <a:p>
            <a:pPr marL="457200" indent="-457200">
              <a:lnSpc>
                <a:spcPct val="107000"/>
              </a:lnSpc>
              <a:spcAft>
                <a:spcPts val="800"/>
              </a:spcAft>
            </a:pPr>
            <a:r>
              <a:rPr lang="es-ES" sz="1200" dirty="0">
                <a:effectLst/>
                <a:latin typeface="Calibri" panose="020F0502020204030204" pitchFamily="34" charset="0"/>
                <a:ea typeface="Calibri" panose="020F0502020204030204" pitchFamily="34" charset="0"/>
                <a:cs typeface="Times New Roman" panose="02020603050405020304" pitchFamily="18" charset="0"/>
              </a:rPr>
              <a:t>Pulido, A., Turriago, J., &amp; Jiménez, R. (2016). INVENTARIO NACIONAL Y DEPARTAMENTAL DE GASES EFECTO INVERNADERO-COLOMBIA. IDEAM.</a:t>
            </a:r>
          </a:p>
          <a:p>
            <a:pPr marL="457200" indent="-457200">
              <a:lnSpc>
                <a:spcPct val="107000"/>
              </a:lnSpc>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Temitope , A., Salgado Gomes, J.,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Bera</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(2019). A review of CO2 storage in geological formations emphasizing modeling, monitoring and capacity estimation approaches. Petroleum Science.</a:t>
            </a:r>
            <a:endParaRPr lang="es-E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Yáñez</a:t>
            </a:r>
            <a:r>
              <a:rPr lang="en-US" sz="1200" dirty="0">
                <a:effectLst/>
                <a:latin typeface="Calibri" panose="020F0502020204030204" pitchFamily="34" charset="0"/>
                <a:ea typeface="Calibri" panose="020F0502020204030204" pitchFamily="34" charset="0"/>
                <a:cs typeface="Times New Roman" panose="02020603050405020304" pitchFamily="18" charset="0"/>
              </a:rPr>
              <a:t>, E., Ramírez, A.,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Núñez</a:t>
            </a:r>
            <a:r>
              <a:rPr lang="en-US" sz="1200" dirty="0">
                <a:effectLst/>
                <a:latin typeface="Calibri" panose="020F0502020204030204" pitchFamily="34" charset="0"/>
                <a:ea typeface="Calibri" panose="020F0502020204030204" pitchFamily="34" charset="0"/>
                <a:cs typeface="Times New Roman" panose="02020603050405020304" pitchFamily="18" charset="0"/>
              </a:rPr>
              <a:t>-López, V., Castillo, E.,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Faaij</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(2020). Exploring the potential of carbon capture and storage-enhanced oil recovery as a mitigation strategy in the Colombian oil industry. International Journal of Greenhouse Gas Control, 94. https://doi.org/10.1016/j.ijggc.2019.102938 </a:t>
            </a:r>
          </a:p>
          <a:p>
            <a:pPr marL="457200" indent="-457200">
              <a:lnSpc>
                <a:spcPct val="107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90397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ángulo 13">
            <a:extLst>
              <a:ext uri="{FF2B5EF4-FFF2-40B4-BE49-F238E27FC236}">
                <a16:creationId xmlns:a16="http://schemas.microsoft.com/office/drawing/2014/main" id="{DC05FA89-2288-C965-216C-D7F44D9B1827}"/>
              </a:ext>
            </a:extLst>
          </p:cNvPr>
          <p:cNvSpPr/>
          <p:nvPr/>
        </p:nvSpPr>
        <p:spPr>
          <a:xfrm>
            <a:off x="7445948" y="548680"/>
            <a:ext cx="3905048" cy="648072"/>
          </a:xfrm>
          <a:prstGeom prst="rect">
            <a:avLst/>
          </a:prstGeom>
          <a:solidFill>
            <a:srgbClr val="79A27B"/>
          </a:solid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2" name="Rectángulo 11">
            <a:extLst>
              <a:ext uri="{FF2B5EF4-FFF2-40B4-BE49-F238E27FC236}">
                <a16:creationId xmlns:a16="http://schemas.microsoft.com/office/drawing/2014/main" id="{F539977A-9E97-B135-A156-60470D5C07A9}"/>
              </a:ext>
            </a:extLst>
          </p:cNvPr>
          <p:cNvSpPr/>
          <p:nvPr/>
        </p:nvSpPr>
        <p:spPr>
          <a:xfrm>
            <a:off x="7822604" y="3212976"/>
            <a:ext cx="3312368" cy="648072"/>
          </a:xfrm>
          <a:prstGeom prst="rect">
            <a:avLst/>
          </a:prstGeom>
          <a:solidFill>
            <a:srgbClr val="79A27B"/>
          </a:solid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2" name="Título 1"/>
          <p:cNvSpPr>
            <a:spLocks noGrp="1"/>
          </p:cNvSpPr>
          <p:nvPr>
            <p:ph type="ctrTitle"/>
          </p:nvPr>
        </p:nvSpPr>
        <p:spPr>
          <a:xfrm>
            <a:off x="534517" y="378982"/>
            <a:ext cx="5791200" cy="961786"/>
          </a:xfrm>
        </p:spPr>
        <p:txBody>
          <a:bodyPr/>
          <a:lstStyle/>
          <a:p>
            <a:r>
              <a:rPr lang="en-US" dirty="0"/>
              <a:t>INTRODUCCIÓN</a:t>
            </a:r>
          </a:p>
        </p:txBody>
      </p:sp>
      <p:sp>
        <p:nvSpPr>
          <p:cNvPr id="6" name="Subtítulo 5">
            <a:extLst>
              <a:ext uri="{FF2B5EF4-FFF2-40B4-BE49-F238E27FC236}">
                <a16:creationId xmlns:a16="http://schemas.microsoft.com/office/drawing/2014/main" id="{3AAC8358-432F-109D-A79D-3EAD7B586F2F}"/>
              </a:ext>
            </a:extLst>
          </p:cNvPr>
          <p:cNvSpPr>
            <a:spLocks noGrp="1"/>
          </p:cNvSpPr>
          <p:nvPr>
            <p:ph type="subTitle" idx="1"/>
          </p:nvPr>
        </p:nvSpPr>
        <p:spPr>
          <a:xfrm>
            <a:off x="189755" y="1067496"/>
            <a:ext cx="6020309" cy="2145480"/>
          </a:xfrm>
        </p:spPr>
        <p:txBody>
          <a:bodyPr>
            <a:normAutofit fontScale="62500" lnSpcReduction="20000"/>
          </a:bodyPr>
          <a:lstStyle/>
          <a:p>
            <a:pPr algn="just">
              <a:lnSpc>
                <a:spcPct val="120000"/>
              </a:lnSpc>
            </a:pPr>
            <a:r>
              <a:rPr lang="es-CO" dirty="0"/>
              <a:t>Hoy en día enfrentamos un problema de cambio climático debido al efecto invernadero causado por el incremento significativo de las concentraciones globales de dióxido de carbono como resultado de las actividades humanas desde 1750. Según el IPCC (Grupo Intergubernamental de Expertos sobre Cambio Climático), el incremento global de dióxido de carbono es debido principalmente al uso de </a:t>
            </a:r>
            <a:r>
              <a:rPr lang="es-CO" b="1" dirty="0">
                <a:solidFill>
                  <a:schemeClr val="accent1">
                    <a:lumMod val="50000"/>
                  </a:schemeClr>
                </a:solidFill>
              </a:rPr>
              <a:t>combustibles fósiles </a:t>
            </a:r>
            <a:r>
              <a:rPr lang="es-CO" dirty="0"/>
              <a:t>y a </a:t>
            </a:r>
            <a:r>
              <a:rPr lang="es-CO" b="1" dirty="0">
                <a:solidFill>
                  <a:schemeClr val="accent1">
                    <a:lumMod val="50000"/>
                  </a:schemeClr>
                </a:solidFill>
              </a:rPr>
              <a:t>cambios en el uso del suelo.</a:t>
            </a:r>
          </a:p>
        </p:txBody>
      </p:sp>
      <p:pic>
        <p:nvPicPr>
          <p:cNvPr id="4" name="Imagen 3">
            <a:extLst>
              <a:ext uri="{FF2B5EF4-FFF2-40B4-BE49-F238E27FC236}">
                <a16:creationId xmlns:a16="http://schemas.microsoft.com/office/drawing/2014/main" id="{50391980-6D22-48BE-3041-4B5D367F2A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0516" y="1420156"/>
            <a:ext cx="4880699" cy="1519548"/>
          </a:xfrm>
          <a:prstGeom prst="rect">
            <a:avLst/>
          </a:prstGeom>
          <a:ln w="28575">
            <a:noFill/>
          </a:ln>
        </p:spPr>
      </p:pic>
      <p:sp>
        <p:nvSpPr>
          <p:cNvPr id="5" name="Título 1">
            <a:extLst>
              <a:ext uri="{FF2B5EF4-FFF2-40B4-BE49-F238E27FC236}">
                <a16:creationId xmlns:a16="http://schemas.microsoft.com/office/drawing/2014/main" id="{69DF548E-8979-E170-FD85-DBF477907170}"/>
              </a:ext>
            </a:extLst>
          </p:cNvPr>
          <p:cNvSpPr txBox="1">
            <a:spLocks/>
          </p:cNvSpPr>
          <p:nvPr/>
        </p:nvSpPr>
        <p:spPr>
          <a:xfrm>
            <a:off x="8088460" y="2871436"/>
            <a:ext cx="3478560" cy="858501"/>
          </a:xfrm>
          <a:prstGeom prst="rect">
            <a:avLst/>
          </a:prstGeom>
        </p:spPr>
        <p:txBody>
          <a:bodyPr vert="horz" lIns="91440" tIns="45720" rIns="91440" bIns="45720" rtlCol="0" anchor="b">
            <a:normAutofit/>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a:solidFill>
                  <a:schemeClr val="tx2"/>
                </a:solidFill>
              </a:rPr>
              <a:t>APLICACIONES DEL CO2</a:t>
            </a:r>
          </a:p>
        </p:txBody>
      </p:sp>
      <p:sp>
        <p:nvSpPr>
          <p:cNvPr id="8" name="Subtítulo 5">
            <a:extLst>
              <a:ext uri="{FF2B5EF4-FFF2-40B4-BE49-F238E27FC236}">
                <a16:creationId xmlns:a16="http://schemas.microsoft.com/office/drawing/2014/main" id="{14A301D2-9600-54F2-C42B-F706522B5FA0}"/>
              </a:ext>
            </a:extLst>
          </p:cNvPr>
          <p:cNvSpPr txBox="1">
            <a:spLocks/>
          </p:cNvSpPr>
          <p:nvPr/>
        </p:nvSpPr>
        <p:spPr>
          <a:xfrm>
            <a:off x="189756" y="2939704"/>
            <a:ext cx="5904656" cy="1569416"/>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p:txBody>
      </p:sp>
      <p:sp>
        <p:nvSpPr>
          <p:cNvPr id="9" name="Subtítulo 5">
            <a:extLst>
              <a:ext uri="{FF2B5EF4-FFF2-40B4-BE49-F238E27FC236}">
                <a16:creationId xmlns:a16="http://schemas.microsoft.com/office/drawing/2014/main" id="{EDD83ED5-EB4D-DC3A-BD5F-9292FDC6F75F}"/>
              </a:ext>
            </a:extLst>
          </p:cNvPr>
          <p:cNvSpPr txBox="1">
            <a:spLocks/>
          </p:cNvSpPr>
          <p:nvPr/>
        </p:nvSpPr>
        <p:spPr>
          <a:xfrm>
            <a:off x="305409" y="3212976"/>
            <a:ext cx="5904656" cy="2664296"/>
          </a:xfrm>
          <a:prstGeom prst="rect">
            <a:avLst/>
          </a:prstGeom>
        </p:spPr>
        <p:txBody>
          <a:bodyPr vert="horz" lIns="91440" tIns="45720" rIns="91440" bIns="45720" rtlCol="0" anchor="b">
            <a:normAutofit fontScale="550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b="1" dirty="0">
                <a:solidFill>
                  <a:schemeClr val="accent1">
                    <a:lumMod val="50000"/>
                  </a:schemeClr>
                </a:solidFill>
              </a:rPr>
              <a:t>Consecuencias del cambio climático:</a:t>
            </a:r>
          </a:p>
          <a:p>
            <a:pPr marL="342900" indent="-342900" algn="just">
              <a:lnSpc>
                <a:spcPct val="120000"/>
              </a:lnSpc>
              <a:buFont typeface="Wingdings" panose="05000000000000000000" pitchFamily="2" charset="2"/>
              <a:buChar char="Ø"/>
            </a:pPr>
            <a:endParaRPr lang="es-CO" b="1" dirty="0">
              <a:solidFill>
                <a:schemeClr val="accent1">
                  <a:lumMod val="50000"/>
                </a:schemeClr>
              </a:solidFill>
            </a:endParaRPr>
          </a:p>
          <a:p>
            <a:pPr marL="342900" indent="-342900" algn="just">
              <a:lnSpc>
                <a:spcPct val="120000"/>
              </a:lnSpc>
              <a:buFont typeface="Wingdings" panose="05000000000000000000" pitchFamily="2" charset="2"/>
              <a:buChar char="Ø"/>
            </a:pPr>
            <a:r>
              <a:rPr lang="es-CO" b="1" dirty="0">
                <a:solidFill>
                  <a:schemeClr val="accent1">
                    <a:lumMod val="50000"/>
                  </a:schemeClr>
                </a:solidFill>
              </a:rPr>
              <a:t>Desglaciación: </a:t>
            </a:r>
            <a:r>
              <a:rPr lang="es-CO" dirty="0">
                <a:solidFill>
                  <a:schemeClr val="accent1">
                    <a:lumMod val="50000"/>
                  </a:schemeClr>
                </a:solidFill>
              </a:rPr>
              <a:t>El derretimiento de los  glaciares que trae como consecuencia aumento del nivel del mar (inundaciones), afectación en las corrientes oceánicas, alterando la climatología mundial (periodos de sequias o torrenciales), disminución del agua dulce para el consumo.</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Desaparición de especies por sequias, cambios de temperatura en su ambiente, cambio de rutas migratorias o acidificación del agua. </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Menor capacidad para generar energía hidroeléctrica.</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Incendios forestales por el aumento en la temperatura.</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Enfermedades de la piel por radiación solar y respiratorias por la contaminación del aire.</a:t>
            </a:r>
          </a:p>
        </p:txBody>
      </p:sp>
      <p:sp>
        <p:nvSpPr>
          <p:cNvPr id="10" name="Título 1">
            <a:extLst>
              <a:ext uri="{FF2B5EF4-FFF2-40B4-BE49-F238E27FC236}">
                <a16:creationId xmlns:a16="http://schemas.microsoft.com/office/drawing/2014/main" id="{858CD622-32ED-EC59-CDE8-D70923376000}"/>
              </a:ext>
            </a:extLst>
          </p:cNvPr>
          <p:cNvSpPr txBox="1">
            <a:spLocks/>
          </p:cNvSpPr>
          <p:nvPr/>
        </p:nvSpPr>
        <p:spPr>
          <a:xfrm>
            <a:off x="7456233" y="548680"/>
            <a:ext cx="3894763" cy="516961"/>
          </a:xfrm>
          <a:prstGeom prst="rect">
            <a:avLst/>
          </a:prstGeom>
        </p:spPr>
        <p:txBody>
          <a:bodyPr vert="horz" lIns="91440" tIns="45720" rIns="91440" bIns="45720" rtlCol="0" anchor="b">
            <a:normAutofit fontScale="32500" lnSpcReduction="20000"/>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2"/>
                </a:solidFill>
              </a:rPr>
              <a:t>FUENTES DE EMISIONES DE CO2</a:t>
            </a:r>
          </a:p>
        </p:txBody>
      </p:sp>
      <p:sp>
        <p:nvSpPr>
          <p:cNvPr id="11" name="Subtítulo 5">
            <a:extLst>
              <a:ext uri="{FF2B5EF4-FFF2-40B4-BE49-F238E27FC236}">
                <a16:creationId xmlns:a16="http://schemas.microsoft.com/office/drawing/2014/main" id="{843215D1-CD8F-7FF8-82FA-26DEAC5952A9}"/>
              </a:ext>
            </a:extLst>
          </p:cNvPr>
          <p:cNvSpPr txBox="1">
            <a:spLocks/>
          </p:cNvSpPr>
          <p:nvPr/>
        </p:nvSpPr>
        <p:spPr>
          <a:xfrm>
            <a:off x="8182644" y="3717032"/>
            <a:ext cx="4320480" cy="1872208"/>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sz="1600" b="1" dirty="0">
              <a:solidFill>
                <a:schemeClr val="tx1">
                  <a:lumMod val="75000"/>
                </a:schemeClr>
              </a:solidFill>
            </a:endParaRP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Bebidas carbonatadas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Extintores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Transporte de órganos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Refrigerantes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Sintetizar aspirina</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Combustible Diesel</a:t>
            </a:r>
          </a:p>
        </p:txBody>
      </p:sp>
      <p:sp>
        <p:nvSpPr>
          <p:cNvPr id="15" name="Subtítulo 5">
            <a:extLst>
              <a:ext uri="{FF2B5EF4-FFF2-40B4-BE49-F238E27FC236}">
                <a16:creationId xmlns:a16="http://schemas.microsoft.com/office/drawing/2014/main" id="{E37107E2-925D-35A5-CC09-4BC6B4D9AC90}"/>
              </a:ext>
            </a:extLst>
          </p:cNvPr>
          <p:cNvSpPr txBox="1">
            <a:spLocks/>
          </p:cNvSpPr>
          <p:nvPr/>
        </p:nvSpPr>
        <p:spPr>
          <a:xfrm>
            <a:off x="189756" y="1067496"/>
            <a:ext cx="6020309" cy="2145480"/>
          </a:xfrm>
          <a:prstGeom prst="rect">
            <a:avLst/>
          </a:prstGeom>
        </p:spPr>
        <p:txBody>
          <a:bodyPr vert="horz" lIns="91440" tIns="45720" rIns="91440" bIns="45720" rtlCol="0" anchor="b">
            <a:normAutofit fontScale="62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dirty="0"/>
              <a:t>Hoy en día enfrentamos un problema de cambio climático debido al efecto invernadero causado por el incremento significativo de las concentraciones globales de dióxido de carbono como resultado de las actividades humanas desde 1750. Según el IPCC (Grupo Intergubernamental de Expertos sobre Cambio Climático), el incremento global de dióxido de carbono es debido principalmente al uso de </a:t>
            </a:r>
            <a:r>
              <a:rPr lang="es-CO" b="1" dirty="0">
                <a:solidFill>
                  <a:schemeClr val="accent1">
                    <a:lumMod val="50000"/>
                  </a:schemeClr>
                </a:solidFill>
              </a:rPr>
              <a:t>combustibles fósiles </a:t>
            </a:r>
            <a:r>
              <a:rPr lang="es-CO" dirty="0"/>
              <a:t>y a </a:t>
            </a:r>
            <a:r>
              <a:rPr lang="es-CO" b="1" dirty="0">
                <a:solidFill>
                  <a:schemeClr val="accent1">
                    <a:lumMod val="50000"/>
                  </a:schemeClr>
                </a:solidFill>
              </a:rPr>
              <a:t>cambios en el uso del suelo.</a:t>
            </a:r>
          </a:p>
        </p:txBody>
      </p:sp>
      <p:sp>
        <p:nvSpPr>
          <p:cNvPr id="3" name="Título 1">
            <a:extLst>
              <a:ext uri="{FF2B5EF4-FFF2-40B4-BE49-F238E27FC236}">
                <a16:creationId xmlns:a16="http://schemas.microsoft.com/office/drawing/2014/main" id="{9269E352-D56C-9733-73CD-573952D15026}"/>
              </a:ext>
            </a:extLst>
          </p:cNvPr>
          <p:cNvSpPr txBox="1">
            <a:spLocks/>
          </p:cNvSpPr>
          <p:nvPr/>
        </p:nvSpPr>
        <p:spPr>
          <a:xfrm>
            <a:off x="7750597" y="2780928"/>
            <a:ext cx="4320479"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1- Tomado de informe del IDEAM (Pulido, Turriago, &amp; Jiménez, 2016). </a:t>
            </a:r>
          </a:p>
        </p:txBody>
      </p:sp>
    </p:spTree>
    <p:extLst>
      <p:ext uri="{BB962C8B-B14F-4D97-AF65-F5344CB8AC3E}">
        <p14:creationId xmlns:p14="http://schemas.microsoft.com/office/powerpoint/2010/main" val="1085444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1">
            <a:extLst>
              <a:ext uri="{FF2B5EF4-FFF2-40B4-BE49-F238E27FC236}">
                <a16:creationId xmlns:a16="http://schemas.microsoft.com/office/drawing/2014/main" id="{E71AD3AE-8D5A-8D77-469E-D0EFC9E2E34B}"/>
              </a:ext>
            </a:extLst>
          </p:cNvPr>
          <p:cNvSpPr txBox="1">
            <a:spLocks/>
          </p:cNvSpPr>
          <p:nvPr/>
        </p:nvSpPr>
        <p:spPr>
          <a:xfrm>
            <a:off x="621804" y="379512"/>
            <a:ext cx="5638801" cy="9144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6000" dirty="0"/>
              <a:t>ALCANCE</a:t>
            </a:r>
          </a:p>
        </p:txBody>
      </p:sp>
      <p:sp>
        <p:nvSpPr>
          <p:cNvPr id="21" name="Subtítulo 5">
            <a:extLst>
              <a:ext uri="{FF2B5EF4-FFF2-40B4-BE49-F238E27FC236}">
                <a16:creationId xmlns:a16="http://schemas.microsoft.com/office/drawing/2014/main" id="{CB2763CB-D15F-0817-A7A8-445A23E8CFA1}"/>
              </a:ext>
            </a:extLst>
          </p:cNvPr>
          <p:cNvSpPr txBox="1">
            <a:spLocks/>
          </p:cNvSpPr>
          <p:nvPr/>
        </p:nvSpPr>
        <p:spPr>
          <a:xfrm>
            <a:off x="376580" y="1368273"/>
            <a:ext cx="3908205" cy="469264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800"/>
              </a:spcBef>
              <a:buSzPct val="9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lnSpc>
                <a:spcPct val="90000"/>
              </a:lnSpc>
              <a:spcBef>
                <a:spcPts val="600"/>
              </a:spcBef>
              <a:buSzPct val="90000"/>
              <a:buFont typeface="Arial"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600"/>
              </a:spcBef>
              <a:buSzPct val="9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4pPr>
            <a:lvl5pPr marL="11430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5pPr>
            <a:lvl6pPr marL="13716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6pPr>
            <a:lvl7pPr marL="16002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7pPr>
            <a:lvl8pPr marL="18288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8pPr>
            <a:lvl9pPr marL="2057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9pPr>
          </a:lstStyle>
          <a:p>
            <a:pPr marL="0" indent="0" algn="just">
              <a:lnSpc>
                <a:spcPct val="120000"/>
              </a:lnSpc>
              <a:buNone/>
            </a:pPr>
            <a:r>
              <a:rPr lang="es-CO" sz="1700" dirty="0">
                <a:solidFill>
                  <a:schemeClr val="tx2"/>
                </a:solidFill>
              </a:rPr>
              <a:t>En este estudio se quiere evaluar específicamente la cuenca Sinú San Jacinto, esta cuenca aun es considerada una cuenca Frontera, lo que significa que ha sido poco estudiada. Además, en los pocos estudios realizados  se define como una cuenca con bajo potencial de producción de hidrocarburos. </a:t>
            </a:r>
          </a:p>
          <a:p>
            <a:pPr marL="0" indent="0" algn="just">
              <a:lnSpc>
                <a:spcPct val="120000"/>
              </a:lnSpc>
              <a:buNone/>
            </a:pPr>
            <a:r>
              <a:rPr lang="es-CO" sz="1700" dirty="0">
                <a:solidFill>
                  <a:schemeClr val="tx2"/>
                </a:solidFill>
              </a:rPr>
              <a:t>La cuenca de Sinú-San Jacinto se encuentra al NW del país, entre el sistema de Fallas de San Jacinto al E, la Falla de Oca (OF) al N, el frente de deformación del Cinturón del Caribe al NW, el sistema de Fallas de </a:t>
            </a:r>
            <a:r>
              <a:rPr lang="es-CO" sz="1700" dirty="0" err="1">
                <a:solidFill>
                  <a:schemeClr val="tx2"/>
                </a:solidFill>
              </a:rPr>
              <a:t>Uramita</a:t>
            </a:r>
            <a:r>
              <a:rPr lang="es-CO" sz="1700" dirty="0">
                <a:solidFill>
                  <a:schemeClr val="tx2"/>
                </a:solidFill>
              </a:rPr>
              <a:t> (U.F.S) al SW, y la Cordillera Occidental (WC) al S .</a:t>
            </a:r>
          </a:p>
          <a:p>
            <a:pPr marL="0" indent="0" algn="just">
              <a:lnSpc>
                <a:spcPct val="120000"/>
              </a:lnSpc>
              <a:buNone/>
            </a:pPr>
            <a:endParaRPr lang="es-CO" sz="1700" dirty="0">
              <a:solidFill>
                <a:schemeClr val="tx2"/>
              </a:solidFill>
            </a:endParaRPr>
          </a:p>
          <a:p>
            <a:pPr marL="0" indent="0" algn="just">
              <a:lnSpc>
                <a:spcPct val="120000"/>
              </a:lnSpc>
              <a:buNone/>
            </a:pPr>
            <a:endParaRPr lang="es-CO" sz="1700" dirty="0">
              <a:solidFill>
                <a:schemeClr val="tx2"/>
              </a:solidFill>
            </a:endParaRPr>
          </a:p>
        </p:txBody>
      </p:sp>
      <p:sp>
        <p:nvSpPr>
          <p:cNvPr id="23" name="Subtítulo 5">
            <a:extLst>
              <a:ext uri="{FF2B5EF4-FFF2-40B4-BE49-F238E27FC236}">
                <a16:creationId xmlns:a16="http://schemas.microsoft.com/office/drawing/2014/main" id="{69100C9C-CAD8-AD48-F534-384949753245}"/>
              </a:ext>
            </a:extLst>
          </p:cNvPr>
          <p:cNvSpPr txBox="1">
            <a:spLocks/>
          </p:cNvSpPr>
          <p:nvPr/>
        </p:nvSpPr>
        <p:spPr>
          <a:xfrm>
            <a:off x="203320" y="1948779"/>
            <a:ext cx="6020309" cy="2145480"/>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p:txBody>
      </p:sp>
      <p:grpSp>
        <p:nvGrpSpPr>
          <p:cNvPr id="24" name="Grupo 23">
            <a:extLst>
              <a:ext uri="{FF2B5EF4-FFF2-40B4-BE49-F238E27FC236}">
                <a16:creationId xmlns:a16="http://schemas.microsoft.com/office/drawing/2014/main" id="{6B334F2F-BEE1-19A4-D4B8-44E4AD20B07B}"/>
              </a:ext>
            </a:extLst>
          </p:cNvPr>
          <p:cNvGrpSpPr/>
          <p:nvPr/>
        </p:nvGrpSpPr>
        <p:grpSpPr>
          <a:xfrm>
            <a:off x="4649280" y="1293912"/>
            <a:ext cx="7179962" cy="3768780"/>
            <a:chOff x="261061" y="1189927"/>
            <a:chExt cx="5717003" cy="3410832"/>
          </a:xfrm>
        </p:grpSpPr>
        <p:pic>
          <p:nvPicPr>
            <p:cNvPr id="25" name="Imagen 24">
              <a:extLst>
                <a:ext uri="{FF2B5EF4-FFF2-40B4-BE49-F238E27FC236}">
                  <a16:creationId xmlns:a16="http://schemas.microsoft.com/office/drawing/2014/main" id="{0321C0B1-CEBC-5BD5-ED9C-1DB61DEDF51A}"/>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728674" y="1189927"/>
              <a:ext cx="3249390" cy="3216733"/>
            </a:xfrm>
            <a:prstGeom prst="rect">
              <a:avLst/>
            </a:prstGeom>
          </p:spPr>
        </p:pic>
        <p:pic>
          <p:nvPicPr>
            <p:cNvPr id="26" name="Imagen 25">
              <a:extLst>
                <a:ext uri="{FF2B5EF4-FFF2-40B4-BE49-F238E27FC236}">
                  <a16:creationId xmlns:a16="http://schemas.microsoft.com/office/drawing/2014/main" id="{2DDC8B28-F211-72C6-3646-EB8F97F7676D}"/>
                </a:ext>
              </a:extLst>
            </p:cNvPr>
            <p:cNvPicPr>
              <a:picLocks noChangeAspect="1"/>
            </p:cNvPicPr>
            <p:nvPr/>
          </p:nvPicPr>
          <p:blipFill rotWithShape="1">
            <a:blip r:embed="rId3"/>
            <a:srcRect l="1974" t="1720" r="56207" b="22092"/>
            <a:stretch/>
          </p:blipFill>
          <p:spPr>
            <a:xfrm>
              <a:off x="261061" y="1193025"/>
              <a:ext cx="2520847" cy="3407734"/>
            </a:xfrm>
            <a:prstGeom prst="rect">
              <a:avLst/>
            </a:prstGeom>
          </p:spPr>
        </p:pic>
        <p:sp>
          <p:nvSpPr>
            <p:cNvPr id="27" name="Rectángulo 26">
              <a:extLst>
                <a:ext uri="{FF2B5EF4-FFF2-40B4-BE49-F238E27FC236}">
                  <a16:creationId xmlns:a16="http://schemas.microsoft.com/office/drawing/2014/main" id="{0C1E4AEC-6EBA-88CB-1C6D-7392C10FC0D5}"/>
                </a:ext>
              </a:extLst>
            </p:cNvPr>
            <p:cNvSpPr/>
            <p:nvPr/>
          </p:nvSpPr>
          <p:spPr>
            <a:xfrm>
              <a:off x="2806206" y="1234223"/>
              <a:ext cx="3118623" cy="3138791"/>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CO"/>
            </a:p>
          </p:txBody>
        </p:sp>
        <p:sp>
          <p:nvSpPr>
            <p:cNvPr id="28" name="Rectángulo 27">
              <a:extLst>
                <a:ext uri="{FF2B5EF4-FFF2-40B4-BE49-F238E27FC236}">
                  <a16:creationId xmlns:a16="http://schemas.microsoft.com/office/drawing/2014/main" id="{B43BFB84-F087-3F9E-A81A-31685E3ED1AD}"/>
                </a:ext>
              </a:extLst>
            </p:cNvPr>
            <p:cNvSpPr/>
            <p:nvPr/>
          </p:nvSpPr>
          <p:spPr>
            <a:xfrm>
              <a:off x="261061" y="1189927"/>
              <a:ext cx="2520847" cy="3407256"/>
            </a:xfrm>
            <a:prstGeom prst="rect">
              <a:avLst/>
            </a:prstGeom>
            <a:noFill/>
            <a:ln w="3175"/>
          </p:spPr>
          <p:style>
            <a:lnRef idx="2">
              <a:schemeClr val="dk1"/>
            </a:lnRef>
            <a:fillRef idx="1">
              <a:schemeClr val="lt1"/>
            </a:fillRef>
            <a:effectRef idx="0">
              <a:schemeClr val="dk1"/>
            </a:effectRef>
            <a:fontRef idx="minor">
              <a:schemeClr val="dk1"/>
            </a:fontRef>
          </p:style>
          <p:txBody>
            <a:bodyPr rtlCol="0" anchor="ctr"/>
            <a:lstStyle/>
            <a:p>
              <a:pPr algn="ctr"/>
              <a:endParaRPr lang="es-CO"/>
            </a:p>
          </p:txBody>
        </p:sp>
        <p:cxnSp>
          <p:nvCxnSpPr>
            <p:cNvPr id="29" name="Conector recto 28">
              <a:extLst>
                <a:ext uri="{FF2B5EF4-FFF2-40B4-BE49-F238E27FC236}">
                  <a16:creationId xmlns:a16="http://schemas.microsoft.com/office/drawing/2014/main" id="{811578C7-C57B-DD07-310E-0DC14920368D}"/>
                </a:ext>
              </a:extLst>
            </p:cNvPr>
            <p:cNvCxnSpPr/>
            <p:nvPr/>
          </p:nvCxnSpPr>
          <p:spPr>
            <a:xfrm flipV="1">
              <a:off x="914400" y="1234223"/>
              <a:ext cx="1891806" cy="562269"/>
            </a:xfrm>
            <a:prstGeom prst="line">
              <a:avLst/>
            </a:prstGeom>
            <a:ln w="19050">
              <a:solidFill>
                <a:srgbClr val="C00000"/>
              </a:solidFill>
            </a:ln>
          </p:spPr>
          <p:style>
            <a:lnRef idx="1">
              <a:schemeClr val="accent2"/>
            </a:lnRef>
            <a:fillRef idx="0">
              <a:schemeClr val="accent2"/>
            </a:fillRef>
            <a:effectRef idx="0">
              <a:schemeClr val="accent2"/>
            </a:effectRef>
            <a:fontRef idx="minor">
              <a:schemeClr val="tx1"/>
            </a:fontRef>
          </p:style>
        </p:cxnSp>
        <p:cxnSp>
          <p:nvCxnSpPr>
            <p:cNvPr id="30" name="Conector recto 29">
              <a:extLst>
                <a:ext uri="{FF2B5EF4-FFF2-40B4-BE49-F238E27FC236}">
                  <a16:creationId xmlns:a16="http://schemas.microsoft.com/office/drawing/2014/main" id="{25D6D043-7BB1-C890-D4FE-A35C4D67029E}"/>
                </a:ext>
              </a:extLst>
            </p:cNvPr>
            <p:cNvCxnSpPr>
              <a:cxnSpLocks/>
            </p:cNvCxnSpPr>
            <p:nvPr/>
          </p:nvCxnSpPr>
          <p:spPr>
            <a:xfrm>
              <a:off x="914400" y="2680412"/>
              <a:ext cx="1891806" cy="1714750"/>
            </a:xfrm>
            <a:prstGeom prst="line">
              <a:avLst/>
            </a:prstGeom>
            <a:ln w="19050">
              <a:solidFill>
                <a:srgbClr val="C00000"/>
              </a:solidFill>
            </a:ln>
          </p:spPr>
          <p:style>
            <a:lnRef idx="1">
              <a:schemeClr val="accent2"/>
            </a:lnRef>
            <a:fillRef idx="0">
              <a:schemeClr val="accent2"/>
            </a:fillRef>
            <a:effectRef idx="0">
              <a:schemeClr val="accent2"/>
            </a:effectRef>
            <a:fontRef idx="minor">
              <a:schemeClr val="tx1"/>
            </a:fontRef>
          </p:style>
        </p:cxnSp>
      </p:grpSp>
      <p:sp>
        <p:nvSpPr>
          <p:cNvPr id="31" name="Título 1">
            <a:extLst>
              <a:ext uri="{FF2B5EF4-FFF2-40B4-BE49-F238E27FC236}">
                <a16:creationId xmlns:a16="http://schemas.microsoft.com/office/drawing/2014/main" id="{D4436AB6-4CBF-971E-3AF7-21DF83B85BCA}"/>
              </a:ext>
            </a:extLst>
          </p:cNvPr>
          <p:cNvSpPr txBox="1">
            <a:spLocks/>
          </p:cNvSpPr>
          <p:nvPr/>
        </p:nvSpPr>
        <p:spPr>
          <a:xfrm>
            <a:off x="7287718" y="5133007"/>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2- Tomado y modificado de  ANH 2014. </a:t>
            </a:r>
          </a:p>
        </p:txBody>
      </p:sp>
    </p:spTree>
    <p:extLst>
      <p:ext uri="{BB962C8B-B14F-4D97-AF65-F5344CB8AC3E}">
        <p14:creationId xmlns:p14="http://schemas.microsoft.com/office/powerpoint/2010/main" val="112647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ubtítulo 9">
            <a:extLst>
              <a:ext uri="{FF2B5EF4-FFF2-40B4-BE49-F238E27FC236}">
                <a16:creationId xmlns:a16="http://schemas.microsoft.com/office/drawing/2014/main" id="{71756AE6-E5CB-46CB-2535-E80381A8C421}"/>
              </a:ext>
            </a:extLst>
          </p:cNvPr>
          <p:cNvSpPr>
            <a:spLocks noGrp="1"/>
          </p:cNvSpPr>
          <p:nvPr>
            <p:ph type="subTitle" idx="1"/>
          </p:nvPr>
        </p:nvSpPr>
        <p:spPr/>
        <p:txBody>
          <a:bodyPr/>
          <a:lstStyle/>
          <a:p>
            <a:endParaRPr lang="es-CO"/>
          </a:p>
        </p:txBody>
      </p:sp>
      <p:sp>
        <p:nvSpPr>
          <p:cNvPr id="11" name="Marcador de contenido 2">
            <a:extLst>
              <a:ext uri="{FF2B5EF4-FFF2-40B4-BE49-F238E27FC236}">
                <a16:creationId xmlns:a16="http://schemas.microsoft.com/office/drawing/2014/main" id="{A0BCAAC7-0A26-8577-8DB7-1BC685AC8017}"/>
              </a:ext>
            </a:extLst>
          </p:cNvPr>
          <p:cNvSpPr txBox="1">
            <a:spLocks/>
          </p:cNvSpPr>
          <p:nvPr/>
        </p:nvSpPr>
        <p:spPr>
          <a:xfrm>
            <a:off x="232725" y="1154249"/>
            <a:ext cx="6416957" cy="454950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r>
              <a:rPr lang="es-CO" sz="2000" b="1" dirty="0"/>
              <a:t>Objetivo General: </a:t>
            </a:r>
          </a:p>
          <a:p>
            <a:pPr algn="just"/>
            <a:r>
              <a:rPr lang="es-CO" sz="2000" dirty="0"/>
              <a:t>Identificar zonas con las características mas favorables para la exploración de almacenamiento subterráneo de CO2 en la Cuenca Sinú San Jacinto.</a:t>
            </a:r>
          </a:p>
          <a:p>
            <a:pPr algn="just"/>
            <a:endParaRPr lang="es-CO" sz="2000" dirty="0"/>
          </a:p>
          <a:p>
            <a:pPr algn="just"/>
            <a:r>
              <a:rPr lang="es-CO" sz="2000" b="1" dirty="0"/>
              <a:t>Objetivos Específicos: </a:t>
            </a:r>
          </a:p>
          <a:p>
            <a:pPr algn="just"/>
            <a:endParaRPr lang="es-CO" sz="2000" b="1" dirty="0"/>
          </a:p>
          <a:p>
            <a:pPr marL="342900" indent="-342900" algn="just">
              <a:buFont typeface="Wingdings" panose="05000000000000000000" pitchFamily="2" charset="2"/>
              <a:buChar char="ü"/>
            </a:pPr>
            <a:r>
              <a:rPr lang="es-CO" sz="2000" dirty="0">
                <a:solidFill>
                  <a:schemeClr val="accent1">
                    <a:lumMod val="20000"/>
                    <a:lumOff val="80000"/>
                  </a:schemeClr>
                </a:solidFill>
              </a:rPr>
              <a:t>Identificar los departamentos que generan mayor cantidad de CO2 en Colombia, para futuros proyectos.</a:t>
            </a:r>
          </a:p>
          <a:p>
            <a:pPr marL="342900" indent="-342900" algn="just">
              <a:buFont typeface="Wingdings" panose="05000000000000000000" pitchFamily="2" charset="2"/>
              <a:buChar char="ü"/>
            </a:pPr>
            <a:r>
              <a:rPr lang="en-US" sz="2000" dirty="0" err="1"/>
              <a:t>Definir</a:t>
            </a:r>
            <a:r>
              <a:rPr lang="en-US" sz="2000" dirty="0"/>
              <a:t> que </a:t>
            </a:r>
            <a:r>
              <a:rPr lang="en-US" sz="2000" dirty="0" err="1"/>
              <a:t>áreas</a:t>
            </a:r>
            <a:r>
              <a:rPr lang="en-US" sz="2000" dirty="0"/>
              <a:t> </a:t>
            </a:r>
            <a:r>
              <a:rPr lang="en-US" sz="2000" dirty="0" err="1"/>
              <a:t>producen</a:t>
            </a:r>
            <a:r>
              <a:rPr lang="en-US" sz="2000" dirty="0"/>
              <a:t> </a:t>
            </a:r>
            <a:r>
              <a:rPr lang="en-US" sz="2000" dirty="0" err="1"/>
              <a:t>mayores</a:t>
            </a:r>
            <a:r>
              <a:rPr lang="en-US" sz="2000" dirty="0"/>
              <a:t> </a:t>
            </a:r>
            <a:r>
              <a:rPr lang="en-US" sz="2000" dirty="0" err="1"/>
              <a:t>emisiones</a:t>
            </a:r>
            <a:r>
              <a:rPr lang="en-US" sz="2000" dirty="0"/>
              <a:t> de CO2 </a:t>
            </a:r>
            <a:r>
              <a:rPr lang="en-US" sz="2000" dirty="0" err="1"/>
              <a:t>dentro</a:t>
            </a:r>
            <a:r>
              <a:rPr lang="en-US" sz="2000" dirty="0"/>
              <a:t> de la Cuenca </a:t>
            </a:r>
            <a:r>
              <a:rPr lang="en-US" sz="2000" dirty="0" err="1"/>
              <a:t>Sinu</a:t>
            </a:r>
            <a:r>
              <a:rPr lang="en-US" sz="2000" dirty="0"/>
              <a:t> San Jacinto.</a:t>
            </a:r>
          </a:p>
          <a:p>
            <a:pPr marL="342900" indent="-342900" algn="just">
              <a:buFont typeface="Wingdings" panose="05000000000000000000" pitchFamily="2" charset="2"/>
              <a:buChar char="ü"/>
            </a:pPr>
            <a:r>
              <a:rPr lang="en-US" sz="2000" dirty="0" err="1"/>
              <a:t>Encontrar</a:t>
            </a:r>
            <a:r>
              <a:rPr lang="en-US" sz="2000" dirty="0"/>
              <a:t> la </a:t>
            </a:r>
            <a:r>
              <a:rPr lang="en-US" sz="2000" dirty="0" err="1"/>
              <a:t>ubicación</a:t>
            </a:r>
            <a:r>
              <a:rPr lang="en-US" sz="2000" dirty="0"/>
              <a:t> de </a:t>
            </a:r>
            <a:r>
              <a:rPr lang="en-US" sz="2000" dirty="0" err="1"/>
              <a:t>cuerpos</a:t>
            </a:r>
            <a:r>
              <a:rPr lang="en-US" sz="2000" dirty="0"/>
              <a:t> de </a:t>
            </a:r>
            <a:r>
              <a:rPr lang="en-US" sz="2000" dirty="0" err="1"/>
              <a:t>lodo</a:t>
            </a:r>
            <a:r>
              <a:rPr lang="en-US" sz="2000" dirty="0"/>
              <a:t> que </a:t>
            </a:r>
            <a:r>
              <a:rPr lang="en-US" sz="2000" dirty="0" err="1"/>
              <a:t>afloran</a:t>
            </a:r>
            <a:r>
              <a:rPr lang="en-US" sz="2000" dirty="0"/>
              <a:t> y </a:t>
            </a:r>
            <a:r>
              <a:rPr lang="en-US" sz="2000" dirty="0" err="1"/>
              <a:t>podrian</a:t>
            </a:r>
            <a:r>
              <a:rPr lang="en-US" sz="2000" dirty="0"/>
              <a:t> </a:t>
            </a:r>
            <a:r>
              <a:rPr lang="en-US" sz="2000" dirty="0" err="1"/>
              <a:t>generar</a:t>
            </a:r>
            <a:r>
              <a:rPr lang="en-US" sz="2000" dirty="0"/>
              <a:t> escape de gases.</a:t>
            </a:r>
          </a:p>
          <a:p>
            <a:pPr marL="342900" indent="-342900" algn="just">
              <a:buFont typeface="Wingdings" panose="05000000000000000000" pitchFamily="2" charset="2"/>
              <a:buChar char="ü"/>
            </a:pPr>
            <a:r>
              <a:rPr lang="en-US" sz="2000" dirty="0" err="1"/>
              <a:t>Evaluar</a:t>
            </a:r>
            <a:r>
              <a:rPr lang="en-US" sz="2000" dirty="0"/>
              <a:t> la </a:t>
            </a:r>
            <a:r>
              <a:rPr lang="en-US" sz="2000" dirty="0" err="1"/>
              <a:t>espacialidad</a:t>
            </a:r>
            <a:r>
              <a:rPr lang="en-US" sz="2000" dirty="0"/>
              <a:t> de </a:t>
            </a:r>
            <a:r>
              <a:rPr lang="en-US" sz="2000" dirty="0" err="1"/>
              <a:t>datos</a:t>
            </a:r>
            <a:r>
              <a:rPr lang="en-US" sz="2000" dirty="0"/>
              <a:t> de </a:t>
            </a:r>
            <a:r>
              <a:rPr lang="en-US" sz="2000" dirty="0" err="1"/>
              <a:t>exploración</a:t>
            </a:r>
            <a:r>
              <a:rPr lang="en-US" sz="2000" dirty="0"/>
              <a:t> </a:t>
            </a:r>
            <a:r>
              <a:rPr lang="en-US" sz="2000" dirty="0" err="1"/>
              <a:t>disponibles</a:t>
            </a:r>
            <a:r>
              <a:rPr lang="en-US" sz="2000" dirty="0"/>
              <a:t> </a:t>
            </a:r>
            <a:r>
              <a:rPr lang="en-US" sz="2000" dirty="0" err="1"/>
              <a:t>por</a:t>
            </a:r>
            <a:r>
              <a:rPr lang="en-US" sz="2000" dirty="0"/>
              <a:t> la ANH.</a:t>
            </a:r>
          </a:p>
        </p:txBody>
      </p:sp>
      <p:pic>
        <p:nvPicPr>
          <p:cNvPr id="12" name="Marcador de contenido 5">
            <a:extLst>
              <a:ext uri="{FF2B5EF4-FFF2-40B4-BE49-F238E27FC236}">
                <a16:creationId xmlns:a16="http://schemas.microsoft.com/office/drawing/2014/main" id="{697A3489-397E-B572-7941-02C93969DF46}"/>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587354" y="379513"/>
            <a:ext cx="5800773" cy="5065712"/>
          </a:xfrm>
          <a:prstGeom prst="rect">
            <a:avLst/>
          </a:prstGeom>
        </p:spPr>
      </p:pic>
      <p:sp>
        <p:nvSpPr>
          <p:cNvPr id="14" name="Título 1">
            <a:extLst>
              <a:ext uri="{FF2B5EF4-FFF2-40B4-BE49-F238E27FC236}">
                <a16:creationId xmlns:a16="http://schemas.microsoft.com/office/drawing/2014/main" id="{B780811D-47EF-974C-EF71-EE082B5A360E}"/>
              </a:ext>
            </a:extLst>
          </p:cNvPr>
          <p:cNvSpPr txBox="1">
            <a:spLocks/>
          </p:cNvSpPr>
          <p:nvPr/>
        </p:nvSpPr>
        <p:spPr>
          <a:xfrm>
            <a:off x="621804" y="379512"/>
            <a:ext cx="5638801" cy="9144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6000" dirty="0">
                <a:solidFill>
                  <a:schemeClr val="bg1"/>
                </a:solidFill>
              </a:rPr>
              <a:t>ALCANCE</a:t>
            </a:r>
          </a:p>
        </p:txBody>
      </p:sp>
      <p:sp>
        <p:nvSpPr>
          <p:cNvPr id="20" name="Título 1">
            <a:extLst>
              <a:ext uri="{FF2B5EF4-FFF2-40B4-BE49-F238E27FC236}">
                <a16:creationId xmlns:a16="http://schemas.microsoft.com/office/drawing/2014/main" id="{6002752E-50AB-5251-0658-24A9DCE9BDB7}"/>
              </a:ext>
            </a:extLst>
          </p:cNvPr>
          <p:cNvSpPr txBox="1">
            <a:spLocks/>
          </p:cNvSpPr>
          <p:nvPr/>
        </p:nvSpPr>
        <p:spPr>
          <a:xfrm>
            <a:off x="8268231" y="5411999"/>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3- Tomado y modificado de  ANH 2010. </a:t>
            </a:r>
          </a:p>
        </p:txBody>
      </p:sp>
    </p:spTree>
    <p:extLst>
      <p:ext uri="{BB962C8B-B14F-4D97-AF65-F5344CB8AC3E}">
        <p14:creationId xmlns:p14="http://schemas.microsoft.com/office/powerpoint/2010/main" val="1538340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12"/>
                                        </p:tgtEl>
                                        <p:attrNameLst>
                                          <p:attrName>ppt_x</p:attrName>
                                        </p:attrNameLst>
                                      </p:cBhvr>
                                      <p:tavLst>
                                        <p:tav tm="0">
                                          <p:val>
                                            <p:strVal val="ppt_x"/>
                                          </p:val>
                                        </p:tav>
                                        <p:tav tm="100000">
                                          <p:val>
                                            <p:strVal val="ppt_x"/>
                                          </p:val>
                                        </p:tav>
                                      </p:tavLst>
                                    </p:anim>
                                    <p:anim calcmode="lin" valueType="num">
                                      <p:cBhvr additive="base">
                                        <p:cTn id="7" dur="500"/>
                                        <p:tgtEl>
                                          <p:spTgt spid="12"/>
                                        </p:tgtEl>
                                        <p:attrNameLst>
                                          <p:attrName>ppt_y</p:attrName>
                                        </p:attrNameLst>
                                      </p:cBhvr>
                                      <p:tavLst>
                                        <p:tav tm="0">
                                          <p:val>
                                            <p:strVal val="ppt_y"/>
                                          </p:val>
                                        </p:tav>
                                        <p:tav tm="100000">
                                          <p:val>
                                            <p:strVal val="1+ppt_h/2"/>
                                          </p:val>
                                        </p:tav>
                                      </p:tavLst>
                                    </p:anim>
                                    <p:set>
                                      <p:cBhvr>
                                        <p:cTn id="8" dur="1" fill="hold">
                                          <p:stCondLst>
                                            <p:cond delay="499"/>
                                          </p:stCondLst>
                                        </p:cTn>
                                        <p:tgtEl>
                                          <p:spTgt spid="12"/>
                                        </p:tgtEl>
                                        <p:attrNameLst>
                                          <p:attrName>style.visibility</p:attrName>
                                        </p:attrNameLst>
                                      </p:cBhvr>
                                      <p:to>
                                        <p:strVal val="hidden"/>
                                      </p:to>
                                    </p:set>
                                  </p:childTnLst>
                                </p:cTn>
                              </p:par>
                              <p:par>
                                <p:cTn id="9" presetID="2" presetClass="exit" presetSubtype="4" fill="hold" grpId="0" nodeType="withEffect">
                                  <p:stCondLst>
                                    <p:cond delay="0"/>
                                  </p:stCondLst>
                                  <p:childTnLst>
                                    <p:anim calcmode="lin" valueType="num">
                                      <p:cBhvr additive="base">
                                        <p:cTn id="10" dur="500"/>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11" dur="500"/>
                                        <p:tgtEl>
                                          <p:spTgt spid="11">
                                            <p:txEl>
                                              <p:pRg st="0" end="0"/>
                                            </p:txEl>
                                          </p:spTgt>
                                        </p:tgtEl>
                                        <p:attrNameLst>
                                          <p:attrName>ppt_y</p:attrName>
                                        </p:attrNameLst>
                                      </p:cBhvr>
                                      <p:tavLst>
                                        <p:tav tm="0">
                                          <p:val>
                                            <p:strVal val="ppt_y"/>
                                          </p:val>
                                        </p:tav>
                                        <p:tav tm="100000">
                                          <p:val>
                                            <p:strVal val="1+ppt_h/2"/>
                                          </p:val>
                                        </p:tav>
                                      </p:tavLst>
                                    </p:anim>
                                    <p:set>
                                      <p:cBhvr>
                                        <p:cTn id="12" dur="1" fill="hold">
                                          <p:stCondLst>
                                            <p:cond delay="499"/>
                                          </p:stCondLst>
                                        </p:cTn>
                                        <p:tgtEl>
                                          <p:spTgt spid="11">
                                            <p:txEl>
                                              <p:pRg st="0" end="0"/>
                                            </p:txEl>
                                          </p:spTgt>
                                        </p:tgtEl>
                                        <p:attrNameLst>
                                          <p:attrName>style.visibility</p:attrName>
                                        </p:attrNameLst>
                                      </p:cBhvr>
                                      <p:to>
                                        <p:strVal val="hidden"/>
                                      </p:to>
                                    </p:set>
                                  </p:childTnLst>
                                </p:cTn>
                              </p:par>
                              <p:par>
                                <p:cTn id="13" presetID="2" presetClass="exit" presetSubtype="4" fill="hold" grpId="0" nodeType="withEffect">
                                  <p:stCondLst>
                                    <p:cond delay="0"/>
                                  </p:stCondLst>
                                  <p:childTnLst>
                                    <p:anim calcmode="lin" valueType="num">
                                      <p:cBhvr additive="base">
                                        <p:cTn id="14" dur="500"/>
                                        <p:tgtEl>
                                          <p:spTgt spid="11">
                                            <p:txEl>
                                              <p:pRg st="1" end="1"/>
                                            </p:txEl>
                                          </p:spTgt>
                                        </p:tgtEl>
                                        <p:attrNameLst>
                                          <p:attrName>ppt_x</p:attrName>
                                        </p:attrNameLst>
                                      </p:cBhvr>
                                      <p:tavLst>
                                        <p:tav tm="0">
                                          <p:val>
                                            <p:strVal val="ppt_x"/>
                                          </p:val>
                                        </p:tav>
                                        <p:tav tm="100000">
                                          <p:val>
                                            <p:strVal val="ppt_x"/>
                                          </p:val>
                                        </p:tav>
                                      </p:tavLst>
                                    </p:anim>
                                    <p:anim calcmode="lin" valueType="num">
                                      <p:cBhvr additive="base">
                                        <p:cTn id="15" dur="500"/>
                                        <p:tgtEl>
                                          <p:spTgt spid="11">
                                            <p:txEl>
                                              <p:pRg st="1" end="1"/>
                                            </p:txEl>
                                          </p:spTgt>
                                        </p:tgtEl>
                                        <p:attrNameLst>
                                          <p:attrName>ppt_y</p:attrName>
                                        </p:attrNameLst>
                                      </p:cBhvr>
                                      <p:tavLst>
                                        <p:tav tm="0">
                                          <p:val>
                                            <p:strVal val="ppt_y"/>
                                          </p:val>
                                        </p:tav>
                                        <p:tav tm="100000">
                                          <p:val>
                                            <p:strVal val="1+ppt_h/2"/>
                                          </p:val>
                                        </p:tav>
                                      </p:tavLst>
                                    </p:anim>
                                    <p:set>
                                      <p:cBhvr>
                                        <p:cTn id="16" dur="1" fill="hold">
                                          <p:stCondLst>
                                            <p:cond delay="499"/>
                                          </p:stCondLst>
                                        </p:cTn>
                                        <p:tgtEl>
                                          <p:spTgt spid="11">
                                            <p:txEl>
                                              <p:pRg st="1" end="1"/>
                                            </p:txEl>
                                          </p:spTgt>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2" presetClass="exit" presetSubtype="4" fill="hold" grpId="0" nodeType="clickEffect">
                                  <p:stCondLst>
                                    <p:cond delay="0"/>
                                  </p:stCondLst>
                                  <p:childTnLst>
                                    <p:anim calcmode="lin" valueType="num">
                                      <p:cBhvr additive="base">
                                        <p:cTn id="20" dur="500"/>
                                        <p:tgtEl>
                                          <p:spTgt spid="11">
                                            <p:txEl>
                                              <p:pRg st="3" end="3"/>
                                            </p:txEl>
                                          </p:spTgt>
                                        </p:tgtEl>
                                        <p:attrNameLst>
                                          <p:attrName>ppt_x</p:attrName>
                                        </p:attrNameLst>
                                      </p:cBhvr>
                                      <p:tavLst>
                                        <p:tav tm="0">
                                          <p:val>
                                            <p:strVal val="ppt_x"/>
                                          </p:val>
                                        </p:tav>
                                        <p:tav tm="100000">
                                          <p:val>
                                            <p:strVal val="ppt_x"/>
                                          </p:val>
                                        </p:tav>
                                      </p:tavLst>
                                    </p:anim>
                                    <p:anim calcmode="lin" valueType="num">
                                      <p:cBhvr additive="base">
                                        <p:cTn id="21" dur="500"/>
                                        <p:tgtEl>
                                          <p:spTgt spid="11">
                                            <p:txEl>
                                              <p:pRg st="3" end="3"/>
                                            </p:txEl>
                                          </p:spTgt>
                                        </p:tgtEl>
                                        <p:attrNameLst>
                                          <p:attrName>ppt_y</p:attrName>
                                        </p:attrNameLst>
                                      </p:cBhvr>
                                      <p:tavLst>
                                        <p:tav tm="0">
                                          <p:val>
                                            <p:strVal val="ppt_y"/>
                                          </p:val>
                                        </p:tav>
                                        <p:tav tm="100000">
                                          <p:val>
                                            <p:strVal val="1+ppt_h/2"/>
                                          </p:val>
                                        </p:tav>
                                      </p:tavLst>
                                    </p:anim>
                                    <p:set>
                                      <p:cBhvr>
                                        <p:cTn id="22" dur="1" fill="hold">
                                          <p:stCondLst>
                                            <p:cond delay="499"/>
                                          </p:stCondLst>
                                        </p:cTn>
                                        <p:tgtEl>
                                          <p:spTgt spid="11">
                                            <p:txEl>
                                              <p:pRg st="3" end="3"/>
                                            </p:txEl>
                                          </p:spTgt>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 presetClass="exit" presetSubtype="4" fill="hold" grpId="0" nodeType="clickEffect">
                                  <p:stCondLst>
                                    <p:cond delay="0"/>
                                  </p:stCondLst>
                                  <p:childTnLst>
                                    <p:anim calcmode="lin" valueType="num">
                                      <p:cBhvr additive="base">
                                        <p:cTn id="26" dur="500"/>
                                        <p:tgtEl>
                                          <p:spTgt spid="11">
                                            <p:txEl>
                                              <p:pRg st="5" end="5"/>
                                            </p:txEl>
                                          </p:spTgt>
                                        </p:tgtEl>
                                        <p:attrNameLst>
                                          <p:attrName>ppt_x</p:attrName>
                                        </p:attrNameLst>
                                      </p:cBhvr>
                                      <p:tavLst>
                                        <p:tav tm="0">
                                          <p:val>
                                            <p:strVal val="ppt_x"/>
                                          </p:val>
                                        </p:tav>
                                        <p:tav tm="100000">
                                          <p:val>
                                            <p:strVal val="ppt_x"/>
                                          </p:val>
                                        </p:tav>
                                      </p:tavLst>
                                    </p:anim>
                                    <p:anim calcmode="lin" valueType="num">
                                      <p:cBhvr additive="base">
                                        <p:cTn id="27" dur="500"/>
                                        <p:tgtEl>
                                          <p:spTgt spid="11">
                                            <p:txEl>
                                              <p:pRg st="5" end="5"/>
                                            </p:txEl>
                                          </p:spTgt>
                                        </p:tgtEl>
                                        <p:attrNameLst>
                                          <p:attrName>ppt_y</p:attrName>
                                        </p:attrNameLst>
                                      </p:cBhvr>
                                      <p:tavLst>
                                        <p:tav tm="0">
                                          <p:val>
                                            <p:strVal val="ppt_y"/>
                                          </p:val>
                                        </p:tav>
                                        <p:tav tm="100000">
                                          <p:val>
                                            <p:strVal val="1+ppt_h/2"/>
                                          </p:val>
                                        </p:tav>
                                      </p:tavLst>
                                    </p:anim>
                                    <p:set>
                                      <p:cBhvr>
                                        <p:cTn id="28" dur="1" fill="hold">
                                          <p:stCondLst>
                                            <p:cond delay="499"/>
                                          </p:stCondLst>
                                        </p:cTn>
                                        <p:tgtEl>
                                          <p:spTgt spid="11">
                                            <p:txEl>
                                              <p:pRg st="5" end="5"/>
                                            </p:txEl>
                                          </p:spTgt>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2" presetClass="exit" presetSubtype="4" fill="hold" grpId="0" nodeType="clickEffect">
                                  <p:stCondLst>
                                    <p:cond delay="0"/>
                                  </p:stCondLst>
                                  <p:childTnLst>
                                    <p:anim calcmode="lin" valueType="num">
                                      <p:cBhvr additive="base">
                                        <p:cTn id="32" dur="500"/>
                                        <p:tgtEl>
                                          <p:spTgt spid="11">
                                            <p:txEl>
                                              <p:pRg st="6" end="6"/>
                                            </p:txEl>
                                          </p:spTgt>
                                        </p:tgtEl>
                                        <p:attrNameLst>
                                          <p:attrName>ppt_x</p:attrName>
                                        </p:attrNameLst>
                                      </p:cBhvr>
                                      <p:tavLst>
                                        <p:tav tm="0">
                                          <p:val>
                                            <p:strVal val="ppt_x"/>
                                          </p:val>
                                        </p:tav>
                                        <p:tav tm="100000">
                                          <p:val>
                                            <p:strVal val="ppt_x"/>
                                          </p:val>
                                        </p:tav>
                                      </p:tavLst>
                                    </p:anim>
                                    <p:anim calcmode="lin" valueType="num">
                                      <p:cBhvr additive="base">
                                        <p:cTn id="33" dur="500"/>
                                        <p:tgtEl>
                                          <p:spTgt spid="11">
                                            <p:txEl>
                                              <p:pRg st="6" end="6"/>
                                            </p:txEl>
                                          </p:spTgt>
                                        </p:tgtEl>
                                        <p:attrNameLst>
                                          <p:attrName>ppt_y</p:attrName>
                                        </p:attrNameLst>
                                      </p:cBhvr>
                                      <p:tavLst>
                                        <p:tav tm="0">
                                          <p:val>
                                            <p:strVal val="ppt_y"/>
                                          </p:val>
                                        </p:tav>
                                        <p:tav tm="100000">
                                          <p:val>
                                            <p:strVal val="1+ppt_h/2"/>
                                          </p:val>
                                        </p:tav>
                                      </p:tavLst>
                                    </p:anim>
                                    <p:set>
                                      <p:cBhvr>
                                        <p:cTn id="34" dur="1" fill="hold">
                                          <p:stCondLst>
                                            <p:cond delay="499"/>
                                          </p:stCondLst>
                                        </p:cTn>
                                        <p:tgtEl>
                                          <p:spTgt spid="11">
                                            <p:txEl>
                                              <p:pRg st="6" end="6"/>
                                            </p:txEl>
                                          </p:spTgt>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2" presetClass="exit" presetSubtype="4" fill="hold" grpId="0" nodeType="clickEffect">
                                  <p:stCondLst>
                                    <p:cond delay="0"/>
                                  </p:stCondLst>
                                  <p:childTnLst>
                                    <p:anim calcmode="lin" valueType="num">
                                      <p:cBhvr additive="base">
                                        <p:cTn id="38" dur="500"/>
                                        <p:tgtEl>
                                          <p:spTgt spid="11">
                                            <p:txEl>
                                              <p:pRg st="7" end="7"/>
                                            </p:txEl>
                                          </p:spTgt>
                                        </p:tgtEl>
                                        <p:attrNameLst>
                                          <p:attrName>ppt_x</p:attrName>
                                        </p:attrNameLst>
                                      </p:cBhvr>
                                      <p:tavLst>
                                        <p:tav tm="0">
                                          <p:val>
                                            <p:strVal val="ppt_x"/>
                                          </p:val>
                                        </p:tav>
                                        <p:tav tm="100000">
                                          <p:val>
                                            <p:strVal val="ppt_x"/>
                                          </p:val>
                                        </p:tav>
                                      </p:tavLst>
                                    </p:anim>
                                    <p:anim calcmode="lin" valueType="num">
                                      <p:cBhvr additive="base">
                                        <p:cTn id="39" dur="500"/>
                                        <p:tgtEl>
                                          <p:spTgt spid="11">
                                            <p:txEl>
                                              <p:pRg st="7" end="7"/>
                                            </p:txEl>
                                          </p:spTgt>
                                        </p:tgtEl>
                                        <p:attrNameLst>
                                          <p:attrName>ppt_y</p:attrName>
                                        </p:attrNameLst>
                                      </p:cBhvr>
                                      <p:tavLst>
                                        <p:tav tm="0">
                                          <p:val>
                                            <p:strVal val="ppt_y"/>
                                          </p:val>
                                        </p:tav>
                                        <p:tav tm="100000">
                                          <p:val>
                                            <p:strVal val="1+ppt_h/2"/>
                                          </p:val>
                                        </p:tav>
                                      </p:tavLst>
                                    </p:anim>
                                    <p:set>
                                      <p:cBhvr>
                                        <p:cTn id="40" dur="1" fill="hold">
                                          <p:stCondLst>
                                            <p:cond delay="499"/>
                                          </p:stCondLst>
                                        </p:cTn>
                                        <p:tgtEl>
                                          <p:spTgt spid="11">
                                            <p:txEl>
                                              <p:pRg st="7" end="7"/>
                                            </p:txEl>
                                          </p:spTgt>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2" presetClass="exit" presetSubtype="4" fill="hold" grpId="0" nodeType="clickEffect">
                                  <p:stCondLst>
                                    <p:cond delay="0"/>
                                  </p:stCondLst>
                                  <p:childTnLst>
                                    <p:anim calcmode="lin" valueType="num">
                                      <p:cBhvr additive="base">
                                        <p:cTn id="44" dur="500"/>
                                        <p:tgtEl>
                                          <p:spTgt spid="11">
                                            <p:txEl>
                                              <p:pRg st="8" end="8"/>
                                            </p:txEl>
                                          </p:spTgt>
                                        </p:tgtEl>
                                        <p:attrNameLst>
                                          <p:attrName>ppt_x</p:attrName>
                                        </p:attrNameLst>
                                      </p:cBhvr>
                                      <p:tavLst>
                                        <p:tav tm="0">
                                          <p:val>
                                            <p:strVal val="ppt_x"/>
                                          </p:val>
                                        </p:tav>
                                        <p:tav tm="100000">
                                          <p:val>
                                            <p:strVal val="ppt_x"/>
                                          </p:val>
                                        </p:tav>
                                      </p:tavLst>
                                    </p:anim>
                                    <p:anim calcmode="lin" valueType="num">
                                      <p:cBhvr additive="base">
                                        <p:cTn id="45" dur="500"/>
                                        <p:tgtEl>
                                          <p:spTgt spid="11">
                                            <p:txEl>
                                              <p:pRg st="8" end="8"/>
                                            </p:txEl>
                                          </p:spTgt>
                                        </p:tgtEl>
                                        <p:attrNameLst>
                                          <p:attrName>ppt_y</p:attrName>
                                        </p:attrNameLst>
                                      </p:cBhvr>
                                      <p:tavLst>
                                        <p:tav tm="0">
                                          <p:val>
                                            <p:strVal val="ppt_y"/>
                                          </p:val>
                                        </p:tav>
                                        <p:tav tm="100000">
                                          <p:val>
                                            <p:strVal val="1+ppt_h/2"/>
                                          </p:val>
                                        </p:tav>
                                      </p:tavLst>
                                    </p:anim>
                                    <p:set>
                                      <p:cBhvr>
                                        <p:cTn id="46" dur="1" fill="hold">
                                          <p:stCondLst>
                                            <p:cond delay="499"/>
                                          </p:stCondLst>
                                        </p:cTn>
                                        <p:tgtEl>
                                          <p:spTgt spid="11">
                                            <p:txEl>
                                              <p:pRg st="8" end="8"/>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3813" y="685800"/>
            <a:ext cx="5638801" cy="914400"/>
          </a:xfrm>
        </p:spPr>
        <p:txBody>
          <a:bodyPr/>
          <a:lstStyle/>
          <a:p>
            <a:r>
              <a:rPr lang="en-US" dirty="0"/>
              <a:t>PROBLEMAS</a:t>
            </a:r>
          </a:p>
        </p:txBody>
      </p:sp>
      <p:sp>
        <p:nvSpPr>
          <p:cNvPr id="3" name="Marcador de texto 2"/>
          <p:cNvSpPr>
            <a:spLocks noGrp="1"/>
          </p:cNvSpPr>
          <p:nvPr>
            <p:ph type="body" idx="1"/>
          </p:nvPr>
        </p:nvSpPr>
        <p:spPr>
          <a:xfrm>
            <a:off x="549796" y="1844824"/>
            <a:ext cx="6840760" cy="4026768"/>
          </a:xfrm>
        </p:spPr>
        <p:txBody>
          <a:bodyPr>
            <a:normAutofit/>
          </a:bodyPr>
          <a:lstStyle/>
          <a:p>
            <a:pPr marL="457200" indent="-457200">
              <a:buFont typeface="+mj-lt"/>
              <a:buAutoNum type="arabicPeriod"/>
            </a:pPr>
            <a:r>
              <a:rPr lang="en-US" dirty="0"/>
              <a:t>DISTANCIA ENTRE LA ZONA DE ALMACENAMIENTO Y LA ZONA DE CAPTURA DE CO2 </a:t>
            </a:r>
          </a:p>
        </p:txBody>
      </p:sp>
      <p:pic>
        <p:nvPicPr>
          <p:cNvPr id="5" name="Imagen 4">
            <a:extLst>
              <a:ext uri="{FF2B5EF4-FFF2-40B4-BE49-F238E27FC236}">
                <a16:creationId xmlns:a16="http://schemas.microsoft.com/office/drawing/2014/main" id="{98AA42FD-DA90-F290-7943-3C8068681C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6580" y="1340768"/>
            <a:ext cx="4464496" cy="3714223"/>
          </a:xfrm>
          <a:prstGeom prst="rect">
            <a:avLst/>
          </a:prstGeom>
          <a:ln>
            <a:solidFill>
              <a:schemeClr val="tx1"/>
            </a:solidFill>
          </a:ln>
        </p:spPr>
      </p:pic>
      <p:sp>
        <p:nvSpPr>
          <p:cNvPr id="6" name="Título 1">
            <a:extLst>
              <a:ext uri="{FF2B5EF4-FFF2-40B4-BE49-F238E27FC236}">
                <a16:creationId xmlns:a16="http://schemas.microsoft.com/office/drawing/2014/main" id="{53652D0D-5D62-369C-83B0-30F173BF49B8}"/>
              </a:ext>
            </a:extLst>
          </p:cNvPr>
          <p:cNvSpPr txBox="1">
            <a:spLocks/>
          </p:cNvSpPr>
          <p:nvPr/>
        </p:nvSpPr>
        <p:spPr>
          <a:xfrm>
            <a:off x="8578404" y="5010349"/>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4- Tomado y modificado de  ANH 2010. </a:t>
            </a:r>
          </a:p>
        </p:txBody>
      </p:sp>
      <p:sp>
        <p:nvSpPr>
          <p:cNvPr id="7" name="Subtítulo 5">
            <a:extLst>
              <a:ext uri="{FF2B5EF4-FFF2-40B4-BE49-F238E27FC236}">
                <a16:creationId xmlns:a16="http://schemas.microsoft.com/office/drawing/2014/main" id="{585E47CC-2BE3-286F-9DFE-DC6365376DBD}"/>
              </a:ext>
            </a:extLst>
          </p:cNvPr>
          <p:cNvSpPr txBox="1">
            <a:spLocks/>
          </p:cNvSpPr>
          <p:nvPr/>
        </p:nvSpPr>
        <p:spPr>
          <a:xfrm>
            <a:off x="786614" y="3445375"/>
            <a:ext cx="6367123" cy="1288763"/>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sz="1400" dirty="0">
                <a:solidFill>
                  <a:schemeClr val="tx1">
                    <a:lumMod val="75000"/>
                  </a:schemeClr>
                </a:solidFill>
              </a:rPr>
              <a:t>La ubicación de las zonas de almacenamiento de CO2 en Colombia, se deben evaluar no solo respecto a las características científicas, si no también </a:t>
            </a:r>
            <a:r>
              <a:rPr lang="es-CO" sz="1400" b="1" dirty="0">
                <a:solidFill>
                  <a:schemeClr val="tx1">
                    <a:lumMod val="75000"/>
                  </a:schemeClr>
                </a:solidFill>
              </a:rPr>
              <a:t>económicas</a:t>
            </a:r>
            <a:r>
              <a:rPr lang="es-CO" sz="1400" dirty="0">
                <a:solidFill>
                  <a:schemeClr val="tx1">
                    <a:lumMod val="75000"/>
                  </a:schemeClr>
                </a:solidFill>
              </a:rPr>
              <a:t> y debido a que el transporte de este tipo de gas puede tener costos altos que probablemente no sean justificados o vayan a ser una inversión que se vea de igual manera devuelta por la industria, se busca que las zonas de almacenamiento estén cercanas a las zonas donde se realizaría la captura de este gas, de esta manera se da una viabilidad económica a este tipo de proyectos.</a:t>
            </a:r>
          </a:p>
        </p:txBody>
      </p:sp>
    </p:spTree>
    <p:extLst>
      <p:ext uri="{BB962C8B-B14F-4D97-AF65-F5344CB8AC3E}">
        <p14:creationId xmlns:p14="http://schemas.microsoft.com/office/powerpoint/2010/main" val="746384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3813" y="493608"/>
            <a:ext cx="5638801" cy="914400"/>
          </a:xfrm>
        </p:spPr>
        <p:txBody>
          <a:bodyPr/>
          <a:lstStyle/>
          <a:p>
            <a:r>
              <a:rPr lang="en-US" dirty="0"/>
              <a:t>PROBLEMAS</a:t>
            </a:r>
          </a:p>
        </p:txBody>
      </p:sp>
      <p:sp>
        <p:nvSpPr>
          <p:cNvPr id="3" name="Marcador de texto 2"/>
          <p:cNvSpPr>
            <a:spLocks noGrp="1"/>
          </p:cNvSpPr>
          <p:nvPr>
            <p:ph type="body" idx="1"/>
          </p:nvPr>
        </p:nvSpPr>
        <p:spPr>
          <a:xfrm>
            <a:off x="565491" y="1484784"/>
            <a:ext cx="6840760" cy="4026768"/>
          </a:xfrm>
        </p:spPr>
        <p:txBody>
          <a:bodyPr>
            <a:normAutofit/>
          </a:bodyPr>
          <a:lstStyle/>
          <a:p>
            <a:r>
              <a:rPr lang="en-US" dirty="0"/>
              <a:t>2. VOLCANES DE LODO</a:t>
            </a:r>
          </a:p>
        </p:txBody>
      </p:sp>
      <p:sp>
        <p:nvSpPr>
          <p:cNvPr id="6" name="Subtítulo 5">
            <a:extLst>
              <a:ext uri="{FF2B5EF4-FFF2-40B4-BE49-F238E27FC236}">
                <a16:creationId xmlns:a16="http://schemas.microsoft.com/office/drawing/2014/main" id="{EFECA589-DE6E-76B8-C5EA-6652E3BDEE72}"/>
              </a:ext>
            </a:extLst>
          </p:cNvPr>
          <p:cNvSpPr txBox="1">
            <a:spLocks/>
          </p:cNvSpPr>
          <p:nvPr/>
        </p:nvSpPr>
        <p:spPr>
          <a:xfrm>
            <a:off x="565491" y="2663428"/>
            <a:ext cx="6367123" cy="1288763"/>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sz="1400" dirty="0">
                <a:solidFill>
                  <a:schemeClr val="tx1">
                    <a:lumMod val="75000"/>
                  </a:schemeClr>
                </a:solidFill>
              </a:rPr>
              <a:t>A lo largo de la cuenca Sinú San Jacinto hay presencia de cuerpos de lodo, en estudios anteriormente realizados, se identifican estos cuerpos como zonas de riesgo para el posicionamiento de pozos exploratorios para la prospección de hidrocarburos, así como de instalaciones asociadas, las cuales pueden resultar afectadas por erupciones de material lodoso y presencia de gases expulsados por estos cuerpos. Debido a que estos cuerpos tienen un flujo con actividad constante, son una zona potencial para el escape de gases, como lo seria en este caso el CO2.</a:t>
            </a:r>
          </a:p>
        </p:txBody>
      </p:sp>
      <p:pic>
        <p:nvPicPr>
          <p:cNvPr id="2054" name="Picture 6">
            <a:extLst>
              <a:ext uri="{FF2B5EF4-FFF2-40B4-BE49-F238E27FC236}">
                <a16:creationId xmlns:a16="http://schemas.microsoft.com/office/drawing/2014/main" id="{6C5C0A40-5B35-6429-ACC9-EFB2316F09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34572" y="3359387"/>
            <a:ext cx="4489467" cy="2805917"/>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562151C5-1BBD-326D-E657-ED390DE85F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34572" y="3360682"/>
            <a:ext cx="4489467" cy="2804622"/>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pic>
        <p:nvPicPr>
          <p:cNvPr id="4" name="Imagen 3">
            <a:extLst>
              <a:ext uri="{FF2B5EF4-FFF2-40B4-BE49-F238E27FC236}">
                <a16:creationId xmlns:a16="http://schemas.microsoft.com/office/drawing/2014/main" id="{AB8AFF54-42CA-22F4-09AF-A32C0BCEB74B}"/>
              </a:ext>
            </a:extLst>
          </p:cNvPr>
          <p:cNvPicPr>
            <a:picLocks noChangeAspect="1"/>
          </p:cNvPicPr>
          <p:nvPr/>
        </p:nvPicPr>
        <p:blipFill>
          <a:blip r:embed="rId4"/>
          <a:stretch>
            <a:fillRect/>
          </a:stretch>
        </p:blipFill>
        <p:spPr>
          <a:xfrm>
            <a:off x="7738679" y="149452"/>
            <a:ext cx="4022915" cy="1549315"/>
          </a:xfrm>
          <a:prstGeom prst="rect">
            <a:avLst/>
          </a:prstGeom>
        </p:spPr>
      </p:pic>
      <p:pic>
        <p:nvPicPr>
          <p:cNvPr id="7" name="Imagen 6">
            <a:extLst>
              <a:ext uri="{FF2B5EF4-FFF2-40B4-BE49-F238E27FC236}">
                <a16:creationId xmlns:a16="http://schemas.microsoft.com/office/drawing/2014/main" id="{18B19C47-5CB1-CA70-7A7E-435054F78B0C}"/>
              </a:ext>
            </a:extLst>
          </p:cNvPr>
          <p:cNvPicPr>
            <a:picLocks noChangeAspect="1"/>
          </p:cNvPicPr>
          <p:nvPr/>
        </p:nvPicPr>
        <p:blipFill>
          <a:blip r:embed="rId5"/>
          <a:stretch>
            <a:fillRect/>
          </a:stretch>
        </p:blipFill>
        <p:spPr>
          <a:xfrm>
            <a:off x="7750596" y="1700808"/>
            <a:ext cx="4010997" cy="1398398"/>
          </a:xfrm>
          <a:prstGeom prst="rect">
            <a:avLst/>
          </a:prstGeom>
        </p:spPr>
      </p:pic>
      <p:pic>
        <p:nvPicPr>
          <p:cNvPr id="8" name="Imagen 7">
            <a:extLst>
              <a:ext uri="{FF2B5EF4-FFF2-40B4-BE49-F238E27FC236}">
                <a16:creationId xmlns:a16="http://schemas.microsoft.com/office/drawing/2014/main" id="{BDC7DFC5-1137-D01A-9410-A3F64DD7B57D}"/>
              </a:ext>
            </a:extLst>
          </p:cNvPr>
          <p:cNvPicPr>
            <a:picLocks noChangeAspect="1"/>
          </p:cNvPicPr>
          <p:nvPr/>
        </p:nvPicPr>
        <p:blipFill>
          <a:blip r:embed="rId6"/>
          <a:stretch>
            <a:fillRect/>
          </a:stretch>
        </p:blipFill>
        <p:spPr>
          <a:xfrm>
            <a:off x="1317108" y="4004680"/>
            <a:ext cx="5117669" cy="2013670"/>
          </a:xfrm>
          <a:prstGeom prst="rect">
            <a:avLst/>
          </a:prstGeom>
        </p:spPr>
      </p:pic>
      <p:sp>
        <p:nvSpPr>
          <p:cNvPr id="9" name="Título 1">
            <a:extLst>
              <a:ext uri="{FF2B5EF4-FFF2-40B4-BE49-F238E27FC236}">
                <a16:creationId xmlns:a16="http://schemas.microsoft.com/office/drawing/2014/main" id="{86D10991-98FA-2BB4-59A2-ADA76C472C9A}"/>
              </a:ext>
            </a:extLst>
          </p:cNvPr>
          <p:cNvSpPr txBox="1">
            <a:spLocks/>
          </p:cNvSpPr>
          <p:nvPr/>
        </p:nvSpPr>
        <p:spPr>
          <a:xfrm>
            <a:off x="1341884" y="5857509"/>
            <a:ext cx="5117669"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5 . </a:t>
            </a:r>
            <a:r>
              <a:rPr lang="es-CO" sz="900" dirty="0">
                <a:solidFill>
                  <a:schemeClr val="tx2"/>
                </a:solidFill>
                <a:latin typeface="+mn-lt"/>
                <a:cs typeface="Ancizar Sans"/>
              </a:rPr>
              <a:t>Esquemas morfológicos del diapirismo argilocinético. Tomado de Rosello y Otros (2022).</a:t>
            </a:r>
            <a:endParaRPr lang="es-ES" sz="900" dirty="0">
              <a:solidFill>
                <a:schemeClr val="tx2"/>
              </a:solidFill>
              <a:latin typeface="+mn-lt"/>
              <a:cs typeface="Ancizar Sans"/>
            </a:endParaRPr>
          </a:p>
        </p:txBody>
      </p:sp>
      <p:sp>
        <p:nvSpPr>
          <p:cNvPr id="10" name="Título 1">
            <a:extLst>
              <a:ext uri="{FF2B5EF4-FFF2-40B4-BE49-F238E27FC236}">
                <a16:creationId xmlns:a16="http://schemas.microsoft.com/office/drawing/2014/main" id="{D03C2B79-F381-E3D4-A4DF-9E35FCE3255F}"/>
              </a:ext>
            </a:extLst>
          </p:cNvPr>
          <p:cNvSpPr txBox="1">
            <a:spLocks/>
          </p:cNvSpPr>
          <p:nvPr/>
        </p:nvSpPr>
        <p:spPr>
          <a:xfrm>
            <a:off x="8573966" y="2994125"/>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6- </a:t>
            </a:r>
            <a:r>
              <a:rPr lang="es-CO" sz="900" dirty="0">
                <a:solidFill>
                  <a:schemeClr val="tx2"/>
                </a:solidFill>
                <a:latin typeface="+mn-lt"/>
                <a:cs typeface="Ancizar Sans"/>
              </a:rPr>
              <a:t>Tomado de Rosello y Otros (2022).</a:t>
            </a:r>
            <a:endParaRPr lang="es-ES" sz="900" dirty="0">
              <a:solidFill>
                <a:schemeClr val="tx2"/>
              </a:solidFill>
              <a:latin typeface="+mn-lt"/>
              <a:cs typeface="Ancizar Sans"/>
            </a:endParaRPr>
          </a:p>
        </p:txBody>
      </p:sp>
      <p:sp>
        <p:nvSpPr>
          <p:cNvPr id="11" name="Título 1">
            <a:extLst>
              <a:ext uri="{FF2B5EF4-FFF2-40B4-BE49-F238E27FC236}">
                <a16:creationId xmlns:a16="http://schemas.microsoft.com/office/drawing/2014/main" id="{F2C72FBA-ED26-2183-E6A1-BB5E8F901A8F}"/>
              </a:ext>
            </a:extLst>
          </p:cNvPr>
          <p:cNvSpPr txBox="1">
            <a:spLocks/>
          </p:cNvSpPr>
          <p:nvPr/>
        </p:nvSpPr>
        <p:spPr>
          <a:xfrm>
            <a:off x="7941649" y="6090469"/>
            <a:ext cx="448946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7- </a:t>
            </a:r>
            <a:r>
              <a:rPr lang="es-CO" sz="900" dirty="0">
                <a:solidFill>
                  <a:schemeClr val="tx2"/>
                </a:solidFill>
                <a:latin typeface="+mn-lt"/>
                <a:cs typeface="Ancizar Sans"/>
              </a:rPr>
              <a:t>Rezumaderos de  domos de lodo usados como lugares turísticos (https://www.colombiatouristattractions.com/arboletes-volcano/). </a:t>
            </a:r>
            <a:endParaRPr lang="es-ES" sz="900" dirty="0">
              <a:solidFill>
                <a:schemeClr val="tx2"/>
              </a:solidFill>
              <a:latin typeface="+mn-lt"/>
              <a:cs typeface="Ancizar Sans"/>
            </a:endParaRPr>
          </a:p>
        </p:txBody>
      </p:sp>
    </p:spTree>
    <p:extLst>
      <p:ext uri="{BB962C8B-B14F-4D97-AF65-F5344CB8AC3E}">
        <p14:creationId xmlns:p14="http://schemas.microsoft.com/office/powerpoint/2010/main" val="1697383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fade">
                                      <p:cBhvr>
                                        <p:cTn id="7"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3813" y="685800"/>
            <a:ext cx="5638801" cy="914400"/>
          </a:xfrm>
        </p:spPr>
        <p:txBody>
          <a:bodyPr/>
          <a:lstStyle/>
          <a:p>
            <a:r>
              <a:rPr lang="en-US" dirty="0"/>
              <a:t>PROBLEMAS</a:t>
            </a:r>
          </a:p>
        </p:txBody>
      </p:sp>
      <p:sp>
        <p:nvSpPr>
          <p:cNvPr id="3" name="Marcador de texto 2"/>
          <p:cNvSpPr>
            <a:spLocks noGrp="1"/>
          </p:cNvSpPr>
          <p:nvPr>
            <p:ph type="body" idx="1"/>
          </p:nvPr>
        </p:nvSpPr>
        <p:spPr>
          <a:xfrm>
            <a:off x="549796" y="1844824"/>
            <a:ext cx="6840760" cy="4026768"/>
          </a:xfrm>
        </p:spPr>
        <p:txBody>
          <a:bodyPr>
            <a:normAutofit/>
          </a:bodyPr>
          <a:lstStyle/>
          <a:p>
            <a:r>
              <a:rPr lang="en-US" dirty="0"/>
              <a:t>3. DISPONIBILIDAD DE DATOS PARA EXPLORAR LAS ZONAS CON POTENCIAL DE ALMACENAMIENTO DE CO2</a:t>
            </a:r>
          </a:p>
        </p:txBody>
      </p:sp>
      <p:pic>
        <p:nvPicPr>
          <p:cNvPr id="4" name="Marcador de contenido 5">
            <a:extLst>
              <a:ext uri="{FF2B5EF4-FFF2-40B4-BE49-F238E27FC236}">
                <a16:creationId xmlns:a16="http://schemas.microsoft.com/office/drawing/2014/main" id="{C942884B-78DA-AEFA-BE06-570805B7A2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84956" y="116632"/>
            <a:ext cx="4486120" cy="2952328"/>
          </a:xfrm>
          <a:prstGeom prst="rect">
            <a:avLst/>
          </a:prstGeom>
          <a:ln>
            <a:solidFill>
              <a:schemeClr val="tx2"/>
            </a:solidFill>
          </a:ln>
        </p:spPr>
      </p:pic>
      <p:pic>
        <p:nvPicPr>
          <p:cNvPr id="5" name="Picture 2" descr="Captura y almacenamiento de dióxido de carbono - ecointeligencia - cambia a  un estilo de vida sostenible!">
            <a:extLst>
              <a:ext uri="{FF2B5EF4-FFF2-40B4-BE49-F238E27FC236}">
                <a16:creationId xmlns:a16="http://schemas.microsoft.com/office/drawing/2014/main" id="{719B08AA-2D8F-4259-3836-8B6B4FB06B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4956" y="3284984"/>
            <a:ext cx="4486163" cy="2880320"/>
          </a:xfrm>
          <a:prstGeom prst="rect">
            <a:avLst/>
          </a:prstGeom>
          <a:ln>
            <a:solidFill>
              <a:schemeClr val="tx2"/>
            </a:solidFill>
          </a:ln>
          <a:extLst>
            <a:ext uri="{909E8E84-426E-40DD-AFC4-6F175D3DCCD1}">
              <a14:hiddenFill xmlns:a14="http://schemas.microsoft.com/office/drawing/2010/main">
                <a:solidFill>
                  <a:srgbClr val="FFFFFF"/>
                </a:solidFill>
              </a14:hiddenFill>
            </a:ext>
          </a:extLst>
        </p:spPr>
      </p:pic>
      <p:sp>
        <p:nvSpPr>
          <p:cNvPr id="6" name="Subtítulo 5">
            <a:extLst>
              <a:ext uri="{FF2B5EF4-FFF2-40B4-BE49-F238E27FC236}">
                <a16:creationId xmlns:a16="http://schemas.microsoft.com/office/drawing/2014/main" id="{EFECA589-DE6E-76B8-C5EA-6652E3BDEE72}"/>
              </a:ext>
            </a:extLst>
          </p:cNvPr>
          <p:cNvSpPr txBox="1">
            <a:spLocks/>
          </p:cNvSpPr>
          <p:nvPr/>
        </p:nvSpPr>
        <p:spPr>
          <a:xfrm>
            <a:off x="693812" y="2500276"/>
            <a:ext cx="6336704" cy="2611609"/>
          </a:xfrm>
          <a:prstGeom prst="rect">
            <a:avLst/>
          </a:prstGeom>
        </p:spPr>
        <p:txBody>
          <a:bodyPr vert="horz" lIns="91440" tIns="45720" rIns="91440" bIns="45720" rtlCol="0" anchor="b">
            <a:normAutofit fontScale="62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dirty="0"/>
              <a:t>Actualmente los métodos para adquirir información sobre el subsuelo son costosos, en especial cuando se requiere llegar a profundidades considerables. </a:t>
            </a:r>
          </a:p>
          <a:p>
            <a:pPr algn="just">
              <a:lnSpc>
                <a:spcPct val="120000"/>
              </a:lnSpc>
            </a:pPr>
            <a:r>
              <a:rPr lang="es-CO" dirty="0"/>
              <a:t>Teniendo en cuenta que uno de los criterios para el almacenamiento de CO2 es que la profundidad del reservorio debe ser mayor o igual a 700 metros de profundidad, se considera que la disponibilidad de pozos y líneas sísmicas en el área que se vaya a estudiar, juega un papel muy importante.</a:t>
            </a:r>
          </a:p>
          <a:p>
            <a:pPr algn="just">
              <a:lnSpc>
                <a:spcPct val="120000"/>
              </a:lnSpc>
            </a:pPr>
            <a:endParaRPr lang="es-CO" b="1" dirty="0">
              <a:solidFill>
                <a:schemeClr val="accent1">
                  <a:lumMod val="50000"/>
                </a:schemeClr>
              </a:solidFill>
            </a:endParaRPr>
          </a:p>
          <a:p>
            <a:pPr algn="just">
              <a:lnSpc>
                <a:spcPct val="120000"/>
              </a:lnSpc>
            </a:pPr>
            <a:r>
              <a:rPr lang="es-CO" b="1" dirty="0">
                <a:solidFill>
                  <a:schemeClr val="accent1">
                    <a:lumMod val="50000"/>
                  </a:schemeClr>
                </a:solidFill>
              </a:rPr>
              <a:t>Tipos de almacenamiento subterráneo para CO2:</a:t>
            </a:r>
          </a:p>
          <a:p>
            <a:pPr algn="just">
              <a:lnSpc>
                <a:spcPct val="120000"/>
              </a:lnSpc>
            </a:pPr>
            <a:endParaRPr lang="es-CO" b="1" dirty="0">
              <a:solidFill>
                <a:schemeClr val="accent1">
                  <a:lumMod val="50000"/>
                </a:schemeClr>
              </a:solidFill>
            </a:endParaRPr>
          </a:p>
        </p:txBody>
      </p:sp>
      <p:sp>
        <p:nvSpPr>
          <p:cNvPr id="7" name="Subtítulo 5">
            <a:extLst>
              <a:ext uri="{FF2B5EF4-FFF2-40B4-BE49-F238E27FC236}">
                <a16:creationId xmlns:a16="http://schemas.microsoft.com/office/drawing/2014/main" id="{95D5F90C-D044-D202-C38F-4FAF23735710}"/>
              </a:ext>
            </a:extLst>
          </p:cNvPr>
          <p:cNvSpPr txBox="1">
            <a:spLocks/>
          </p:cNvSpPr>
          <p:nvPr/>
        </p:nvSpPr>
        <p:spPr>
          <a:xfrm>
            <a:off x="674947" y="4893344"/>
            <a:ext cx="2323121" cy="606612"/>
          </a:xfrm>
          <a:prstGeom prst="rect">
            <a:avLst/>
          </a:prstGeom>
        </p:spPr>
        <p:txBody>
          <a:bodyPr vert="horz" lIns="91440" tIns="45720" rIns="91440" bIns="45720" rtlCol="0" anchor="b">
            <a:normAutofit fontScale="62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a:p>
            <a:pPr marL="342900" indent="-342900" algn="just">
              <a:lnSpc>
                <a:spcPct val="120000"/>
              </a:lnSpc>
              <a:buFont typeface="Courier New" panose="02070309020205020404" pitchFamily="49" charset="0"/>
              <a:buChar char="o"/>
            </a:pPr>
            <a:r>
              <a:rPr lang="es-CO" dirty="0">
                <a:solidFill>
                  <a:schemeClr val="accent1">
                    <a:lumMod val="50000"/>
                  </a:schemeClr>
                </a:solidFill>
              </a:rPr>
              <a:t>Acuíferos salinos</a:t>
            </a:r>
          </a:p>
          <a:p>
            <a:pPr algn="just">
              <a:lnSpc>
                <a:spcPct val="120000"/>
              </a:lnSpc>
            </a:pPr>
            <a:endParaRPr lang="es-CO" b="1" dirty="0">
              <a:solidFill>
                <a:schemeClr val="accent1">
                  <a:lumMod val="50000"/>
                </a:schemeClr>
              </a:solidFill>
            </a:endParaRPr>
          </a:p>
        </p:txBody>
      </p:sp>
      <p:sp>
        <p:nvSpPr>
          <p:cNvPr id="8" name="Subtítulo 5">
            <a:extLst>
              <a:ext uri="{FF2B5EF4-FFF2-40B4-BE49-F238E27FC236}">
                <a16:creationId xmlns:a16="http://schemas.microsoft.com/office/drawing/2014/main" id="{8D1055B9-851D-C4BA-BA5F-F151A230C84E}"/>
              </a:ext>
            </a:extLst>
          </p:cNvPr>
          <p:cNvSpPr txBox="1">
            <a:spLocks/>
          </p:cNvSpPr>
          <p:nvPr/>
        </p:nvSpPr>
        <p:spPr>
          <a:xfrm>
            <a:off x="693812" y="5268588"/>
            <a:ext cx="2054261" cy="665348"/>
          </a:xfrm>
          <a:prstGeom prst="rect">
            <a:avLst/>
          </a:prstGeom>
        </p:spPr>
        <p:txBody>
          <a:bodyPr vert="horz" lIns="91440" tIns="45720" rIns="91440" bIns="45720" rtlCol="0" anchor="b">
            <a:normAutofit fontScale="92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dirty="0"/>
          </a:p>
          <a:p>
            <a:pPr marL="342900" indent="-342900" algn="just">
              <a:lnSpc>
                <a:spcPct val="120000"/>
              </a:lnSpc>
              <a:buFont typeface="Courier New" panose="02070309020205020404" pitchFamily="49" charset="0"/>
              <a:buChar char="o"/>
            </a:pPr>
            <a:r>
              <a:rPr lang="es-CO" sz="1600" dirty="0">
                <a:solidFill>
                  <a:schemeClr val="accent1">
                    <a:lumMod val="50000"/>
                  </a:schemeClr>
                </a:solidFill>
              </a:rPr>
              <a:t>Capas de carbón </a:t>
            </a:r>
          </a:p>
          <a:p>
            <a:pPr algn="just">
              <a:lnSpc>
                <a:spcPct val="120000"/>
              </a:lnSpc>
            </a:pPr>
            <a:endParaRPr lang="es-CO" b="1" dirty="0">
              <a:solidFill>
                <a:schemeClr val="accent1">
                  <a:lumMod val="50000"/>
                </a:schemeClr>
              </a:solidFill>
            </a:endParaRPr>
          </a:p>
        </p:txBody>
      </p:sp>
      <p:sp>
        <p:nvSpPr>
          <p:cNvPr id="9" name="Elipse 8">
            <a:extLst>
              <a:ext uri="{FF2B5EF4-FFF2-40B4-BE49-F238E27FC236}">
                <a16:creationId xmlns:a16="http://schemas.microsoft.com/office/drawing/2014/main" id="{2234C714-887B-FA2D-AD08-E60DB36C5C59}"/>
              </a:ext>
            </a:extLst>
          </p:cNvPr>
          <p:cNvSpPr/>
          <p:nvPr/>
        </p:nvSpPr>
        <p:spPr>
          <a:xfrm>
            <a:off x="8326660" y="5194610"/>
            <a:ext cx="432048" cy="360040"/>
          </a:xfrm>
          <a:prstGeom prst="ellipse">
            <a:avLst/>
          </a:prstGeom>
          <a:noFill/>
          <a:ln>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0" name="Elipse 9">
            <a:extLst>
              <a:ext uri="{FF2B5EF4-FFF2-40B4-BE49-F238E27FC236}">
                <a16:creationId xmlns:a16="http://schemas.microsoft.com/office/drawing/2014/main" id="{54569227-CBE5-028E-F64F-93F2C5FBDF85}"/>
              </a:ext>
            </a:extLst>
          </p:cNvPr>
          <p:cNvSpPr/>
          <p:nvPr/>
        </p:nvSpPr>
        <p:spPr>
          <a:xfrm>
            <a:off x="7894612" y="4510534"/>
            <a:ext cx="432048" cy="360040"/>
          </a:xfrm>
          <a:prstGeom prst="ellipse">
            <a:avLst/>
          </a:prstGeom>
          <a:noFill/>
          <a:ln>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1" name="Subtítulo 5">
            <a:extLst>
              <a:ext uri="{FF2B5EF4-FFF2-40B4-BE49-F238E27FC236}">
                <a16:creationId xmlns:a16="http://schemas.microsoft.com/office/drawing/2014/main" id="{5E5A6E02-C0DA-4C24-1DFC-44435A0C27E1}"/>
              </a:ext>
            </a:extLst>
          </p:cNvPr>
          <p:cNvSpPr txBox="1">
            <a:spLocks/>
          </p:cNvSpPr>
          <p:nvPr/>
        </p:nvSpPr>
        <p:spPr>
          <a:xfrm>
            <a:off x="694385" y="5571964"/>
            <a:ext cx="4175891" cy="665348"/>
          </a:xfrm>
          <a:prstGeom prst="rect">
            <a:avLst/>
          </a:prstGeom>
        </p:spPr>
        <p:txBody>
          <a:bodyPr vert="horz" lIns="91440" tIns="45720" rIns="91440" bIns="45720" rtlCol="0" anchor="b">
            <a:normAutofit fontScale="77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sz="2100" dirty="0"/>
          </a:p>
          <a:p>
            <a:pPr marL="342900" indent="-342900" algn="just">
              <a:lnSpc>
                <a:spcPct val="120000"/>
              </a:lnSpc>
              <a:buFont typeface="Courier New" panose="02070309020205020404" pitchFamily="49" charset="0"/>
              <a:buChar char="o"/>
            </a:pPr>
            <a:r>
              <a:rPr lang="es-CO" sz="2100" dirty="0">
                <a:solidFill>
                  <a:schemeClr val="accent1">
                    <a:lumMod val="50000"/>
                  </a:schemeClr>
                </a:solidFill>
              </a:rPr>
              <a:t>Trampas estratigráficas y estructurales</a:t>
            </a:r>
          </a:p>
          <a:p>
            <a:pPr algn="just">
              <a:lnSpc>
                <a:spcPct val="120000"/>
              </a:lnSpc>
            </a:pPr>
            <a:endParaRPr lang="es-CO" b="1" dirty="0">
              <a:solidFill>
                <a:schemeClr val="accent1">
                  <a:lumMod val="50000"/>
                </a:schemeClr>
              </a:solidFill>
            </a:endParaRPr>
          </a:p>
        </p:txBody>
      </p:sp>
      <p:sp>
        <p:nvSpPr>
          <p:cNvPr id="12" name="Elipse 11">
            <a:extLst>
              <a:ext uri="{FF2B5EF4-FFF2-40B4-BE49-F238E27FC236}">
                <a16:creationId xmlns:a16="http://schemas.microsoft.com/office/drawing/2014/main" id="{A90AF5E8-DA10-6D4A-9337-BD167B71FB6A}"/>
              </a:ext>
            </a:extLst>
          </p:cNvPr>
          <p:cNvSpPr/>
          <p:nvPr/>
        </p:nvSpPr>
        <p:spPr>
          <a:xfrm>
            <a:off x="9118748" y="4978586"/>
            <a:ext cx="432048" cy="360040"/>
          </a:xfrm>
          <a:prstGeom prst="ellipse">
            <a:avLst/>
          </a:prstGeom>
          <a:noFill/>
          <a:ln>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5" name="Título 1">
            <a:extLst>
              <a:ext uri="{FF2B5EF4-FFF2-40B4-BE49-F238E27FC236}">
                <a16:creationId xmlns:a16="http://schemas.microsoft.com/office/drawing/2014/main" id="{477653A8-6018-1411-85C4-20917A609A5C}"/>
              </a:ext>
            </a:extLst>
          </p:cNvPr>
          <p:cNvSpPr txBox="1">
            <a:spLocks/>
          </p:cNvSpPr>
          <p:nvPr/>
        </p:nvSpPr>
        <p:spPr>
          <a:xfrm>
            <a:off x="8686700" y="2959535"/>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8- </a:t>
            </a:r>
            <a:r>
              <a:rPr lang="es-CO" sz="900" dirty="0">
                <a:solidFill>
                  <a:schemeClr val="tx2"/>
                </a:solidFill>
                <a:latin typeface="+mn-lt"/>
                <a:cs typeface="Ancizar Sans"/>
              </a:rPr>
              <a:t>Tomado de Rosello y Otros (2022).</a:t>
            </a:r>
            <a:endParaRPr lang="es-ES" sz="900" dirty="0">
              <a:solidFill>
                <a:schemeClr val="tx2"/>
              </a:solidFill>
              <a:latin typeface="+mn-lt"/>
              <a:cs typeface="Ancizar Sans"/>
            </a:endParaRPr>
          </a:p>
        </p:txBody>
      </p:sp>
      <p:sp>
        <p:nvSpPr>
          <p:cNvPr id="16" name="Título 1">
            <a:extLst>
              <a:ext uri="{FF2B5EF4-FFF2-40B4-BE49-F238E27FC236}">
                <a16:creationId xmlns:a16="http://schemas.microsoft.com/office/drawing/2014/main" id="{8D4DEF07-4231-3182-1B06-4B02A94508EF}"/>
              </a:ext>
            </a:extLst>
          </p:cNvPr>
          <p:cNvSpPr txBox="1">
            <a:spLocks/>
          </p:cNvSpPr>
          <p:nvPr/>
        </p:nvSpPr>
        <p:spPr>
          <a:xfrm>
            <a:off x="7584957" y="6093296"/>
            <a:ext cx="4486119"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9-Zonas de almacenamiento de Co2 ( </a:t>
            </a:r>
            <a:r>
              <a:rPr lang="es-CO" sz="900" dirty="0">
                <a:solidFill>
                  <a:schemeClr val="tx2"/>
                </a:solidFill>
                <a:latin typeface="+mn-lt"/>
                <a:cs typeface="Ancizar Sans"/>
                <a:hlinkClick r:id="rId4">
                  <a:extLst>
                    <a:ext uri="{A12FA001-AC4F-418D-AE19-62706E023703}">
                      <ahyp:hlinkClr xmlns:ahyp="http://schemas.microsoft.com/office/drawing/2018/hyperlinkcolor" val="tx"/>
                    </a:ext>
                  </a:extLst>
                </a:hlinkClick>
              </a:rPr>
              <a:t>https://this.org/2009/07/20/ecochamber-carbon-capture-storage-science-fiction/</a:t>
            </a:r>
            <a:r>
              <a:rPr lang="es-CO" sz="900" dirty="0">
                <a:solidFill>
                  <a:schemeClr val="tx2"/>
                </a:solidFill>
                <a:latin typeface="+mn-lt"/>
                <a:cs typeface="Ancizar Sans"/>
              </a:rPr>
              <a:t> )</a:t>
            </a:r>
            <a:endParaRPr lang="es-ES" sz="900" dirty="0">
              <a:solidFill>
                <a:schemeClr val="tx2"/>
              </a:solidFill>
              <a:latin typeface="+mn-lt"/>
              <a:cs typeface="Ancizar Sans"/>
            </a:endParaRPr>
          </a:p>
        </p:txBody>
      </p:sp>
    </p:spTree>
    <p:extLst>
      <p:ext uri="{BB962C8B-B14F-4D97-AF65-F5344CB8AC3E}">
        <p14:creationId xmlns:p14="http://schemas.microsoft.com/office/powerpoint/2010/main" val="903279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animBg="1"/>
      <p:bldP spid="10" grpId="0" animBg="1"/>
      <p:bldP spid="11" grpId="0"/>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a:xfrm>
            <a:off x="1125860" y="265182"/>
            <a:ext cx="9601200" cy="1189038"/>
          </a:xfrm>
        </p:spPr>
        <p:txBody>
          <a:bodyPr>
            <a:normAutofit/>
          </a:bodyPr>
          <a:lstStyle/>
          <a:p>
            <a:r>
              <a:rPr lang="es-ES" sz="6000" noProof="1"/>
              <a:t>DATOS</a:t>
            </a:r>
          </a:p>
        </p:txBody>
      </p:sp>
      <p:graphicFrame>
        <p:nvGraphicFramePr>
          <p:cNvPr id="5" name="Tabla 5">
            <a:extLst>
              <a:ext uri="{FF2B5EF4-FFF2-40B4-BE49-F238E27FC236}">
                <a16:creationId xmlns:a16="http://schemas.microsoft.com/office/drawing/2014/main" id="{16A447F0-5676-D419-1D4A-3F65A2C4173F}"/>
              </a:ext>
            </a:extLst>
          </p:cNvPr>
          <p:cNvGraphicFramePr>
            <a:graphicFrameLocks noGrp="1"/>
          </p:cNvGraphicFramePr>
          <p:nvPr>
            <p:ph idx="1"/>
            <p:extLst>
              <p:ext uri="{D42A27DB-BD31-4B8C-83A1-F6EECF244321}">
                <p14:modId xmlns:p14="http://schemas.microsoft.com/office/powerpoint/2010/main" val="3648538956"/>
              </p:ext>
            </p:extLst>
          </p:nvPr>
        </p:nvGraphicFramePr>
        <p:xfrm>
          <a:off x="693812" y="1556792"/>
          <a:ext cx="10657184" cy="4855096"/>
        </p:xfrm>
        <a:graphic>
          <a:graphicData uri="http://schemas.openxmlformats.org/drawingml/2006/table">
            <a:tbl>
              <a:tblPr firstRow="1" bandRow="1">
                <a:tableStyleId>{5C22544A-7EE6-4342-B048-85BDC9FD1C3A}</a:tableStyleId>
              </a:tblPr>
              <a:tblGrid>
                <a:gridCol w="3048651">
                  <a:extLst>
                    <a:ext uri="{9D8B030D-6E8A-4147-A177-3AD203B41FA5}">
                      <a16:colId xmlns:a16="http://schemas.microsoft.com/office/drawing/2014/main" val="1760663603"/>
                    </a:ext>
                  </a:extLst>
                </a:gridCol>
                <a:gridCol w="1487853">
                  <a:extLst>
                    <a:ext uri="{9D8B030D-6E8A-4147-A177-3AD203B41FA5}">
                      <a16:colId xmlns:a16="http://schemas.microsoft.com/office/drawing/2014/main" val="1135652284"/>
                    </a:ext>
                  </a:extLst>
                </a:gridCol>
                <a:gridCol w="1224136">
                  <a:extLst>
                    <a:ext uri="{9D8B030D-6E8A-4147-A177-3AD203B41FA5}">
                      <a16:colId xmlns:a16="http://schemas.microsoft.com/office/drawing/2014/main" val="2316247543"/>
                    </a:ext>
                  </a:extLst>
                </a:gridCol>
                <a:gridCol w="3944978">
                  <a:extLst>
                    <a:ext uri="{9D8B030D-6E8A-4147-A177-3AD203B41FA5}">
                      <a16:colId xmlns:a16="http://schemas.microsoft.com/office/drawing/2014/main" val="1104786224"/>
                    </a:ext>
                  </a:extLst>
                </a:gridCol>
                <a:gridCol w="951566">
                  <a:extLst>
                    <a:ext uri="{9D8B030D-6E8A-4147-A177-3AD203B41FA5}">
                      <a16:colId xmlns:a16="http://schemas.microsoft.com/office/drawing/2014/main" val="1241880001"/>
                    </a:ext>
                  </a:extLst>
                </a:gridCol>
              </a:tblGrid>
              <a:tr h="481547">
                <a:tc>
                  <a:txBody>
                    <a:bodyPr/>
                    <a:lstStyle/>
                    <a:p>
                      <a:pPr algn="ctr"/>
                      <a:r>
                        <a:rPr lang="es-CO" dirty="0"/>
                        <a:t>DATOS</a:t>
                      </a:r>
                    </a:p>
                  </a:txBody>
                  <a:tcPr/>
                </a:tc>
                <a:tc gridSpan="2">
                  <a:txBody>
                    <a:bodyPr/>
                    <a:lstStyle/>
                    <a:p>
                      <a:pPr algn="ctr"/>
                      <a:r>
                        <a:rPr lang="es-CO" dirty="0"/>
                        <a:t>TIPO DE DATOS</a:t>
                      </a:r>
                    </a:p>
                  </a:txBody>
                  <a:tcPr/>
                </a:tc>
                <a:tc hMerge="1">
                  <a:txBody>
                    <a:bodyPr/>
                    <a:lstStyle/>
                    <a:p>
                      <a:pPr algn="ctr"/>
                      <a:endParaRPr lang="es-CO" dirty="0"/>
                    </a:p>
                  </a:txBody>
                  <a:tcPr/>
                </a:tc>
                <a:tc>
                  <a:txBody>
                    <a:bodyPr/>
                    <a:lstStyle/>
                    <a:p>
                      <a:pPr algn="ctr"/>
                      <a:r>
                        <a:rPr lang="es-CO" dirty="0"/>
                        <a:t>FORMATO DE ARCHIVO</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dirty="0"/>
                        <a:t>FUENTE</a:t>
                      </a:r>
                    </a:p>
                  </a:txBody>
                  <a:tcPr/>
                </a:tc>
                <a:extLst>
                  <a:ext uri="{0D108BD9-81ED-4DB2-BD59-A6C34878D82A}">
                    <a16:rowId xmlns:a16="http://schemas.microsoft.com/office/drawing/2014/main" val="4118110269"/>
                  </a:ext>
                </a:extLst>
              </a:tr>
              <a:tr h="734482">
                <a:tc>
                  <a:txBody>
                    <a:bodyPr/>
                    <a:lstStyle/>
                    <a:p>
                      <a:r>
                        <a:rPr lang="es-CO" dirty="0"/>
                        <a:t>EMISIONES DE CO2 EN CADA DEPARTAMENTO DE COLOMBIA</a:t>
                      </a:r>
                    </a:p>
                  </a:txBody>
                  <a:tcPr/>
                </a:tc>
                <a:tc>
                  <a:txBody>
                    <a:bodyPr/>
                    <a:lstStyle/>
                    <a:p>
                      <a:r>
                        <a:rPr lang="es-CO" dirty="0"/>
                        <a:t>Cuantitativo</a:t>
                      </a:r>
                    </a:p>
                    <a:p>
                      <a:r>
                        <a:rPr lang="es-CO" dirty="0"/>
                        <a:t>Discreto</a:t>
                      </a:r>
                    </a:p>
                  </a:txBody>
                  <a:tcPr/>
                </a:tc>
                <a:tc>
                  <a:txBody>
                    <a:bodyPr/>
                    <a:lstStyle/>
                    <a:p>
                      <a:r>
                        <a:rPr lang="es-CO" dirty="0"/>
                        <a:t>Vector</a:t>
                      </a:r>
                    </a:p>
                    <a:p>
                      <a:r>
                        <a:rPr lang="es-CO" dirty="0"/>
                        <a:t>Polígono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a:t>
                      </a:r>
                      <a:r>
                        <a:rPr lang="es-MX" dirty="0" err="1"/>
                        <a:t>cpg</a:t>
                      </a:r>
                      <a:r>
                        <a:rPr lang="es-MX" dirty="0"/>
                        <a:t>, .</a:t>
                      </a:r>
                      <a:r>
                        <a:rPr lang="es-MX" dirty="0" err="1"/>
                        <a:t>dbf</a:t>
                      </a:r>
                      <a:r>
                        <a:rPr lang="es-MX" dirty="0"/>
                        <a:t>, .</a:t>
                      </a:r>
                      <a:r>
                        <a:rPr lang="es-MX" dirty="0" err="1"/>
                        <a:t>prj</a:t>
                      </a:r>
                      <a:r>
                        <a:rPr lang="es-MX" dirty="0"/>
                        <a:t>, .</a:t>
                      </a:r>
                      <a:r>
                        <a:rPr lang="es-MX" dirty="0" err="1"/>
                        <a:t>sbn</a:t>
                      </a:r>
                      <a:r>
                        <a:rPr lang="es-MX" dirty="0"/>
                        <a:t>, .</a:t>
                      </a:r>
                      <a:r>
                        <a:rPr lang="es-MX" dirty="0" err="1"/>
                        <a:t>sbx</a:t>
                      </a:r>
                      <a:r>
                        <a:rPr lang="es-MX" dirty="0"/>
                        <a:t>, .shp, .</a:t>
                      </a:r>
                      <a:r>
                        <a:rPr lang="es-MX" dirty="0" err="1"/>
                        <a:t>xml</a:t>
                      </a:r>
                      <a:r>
                        <a:rPr lang="es-MX" dirty="0"/>
                        <a:t>, .</a:t>
                      </a:r>
                      <a:r>
                        <a:rPr lang="es-MX" dirty="0" err="1"/>
                        <a:t>shx</a:t>
                      </a:r>
                      <a:endParaRPr lang="es-CO" dirty="0"/>
                    </a:p>
                  </a:txBody>
                  <a:tcPr/>
                </a:tc>
                <a:tc>
                  <a:txBody>
                    <a:bodyPr/>
                    <a:lstStyle/>
                    <a:p>
                      <a:pPr algn="ctr"/>
                      <a:r>
                        <a:rPr lang="es-CO" dirty="0"/>
                        <a:t>INGEI</a:t>
                      </a:r>
                    </a:p>
                  </a:txBody>
                  <a:tcPr/>
                </a:tc>
                <a:extLst>
                  <a:ext uri="{0D108BD9-81ED-4DB2-BD59-A6C34878D82A}">
                    <a16:rowId xmlns:a16="http://schemas.microsoft.com/office/drawing/2014/main" val="1560950072"/>
                  </a:ext>
                </a:extLst>
              </a:tr>
              <a:tr h="740296">
                <a:tc>
                  <a:txBody>
                    <a:bodyPr/>
                    <a:lstStyle/>
                    <a:p>
                      <a:r>
                        <a:rPr lang="es-CO" dirty="0"/>
                        <a:t>EMISIONES DE CO2 EN CADA CIUDAD </a:t>
                      </a:r>
                    </a:p>
                  </a:txBody>
                  <a:tcPr/>
                </a:tc>
                <a:tc>
                  <a:txBody>
                    <a:bodyPr/>
                    <a:lstStyle/>
                    <a:p>
                      <a:r>
                        <a:rPr lang="es-MX" dirty="0"/>
                        <a:t> Cuantitativo </a:t>
                      </a:r>
                    </a:p>
                    <a:p>
                      <a:r>
                        <a:rPr lang="es-MX" dirty="0"/>
                        <a:t>Discreto</a:t>
                      </a:r>
                    </a:p>
                  </a:txBody>
                  <a:tcPr/>
                </a:tc>
                <a:tc>
                  <a:txBody>
                    <a:bodyPr/>
                    <a:lstStyle/>
                    <a:p>
                      <a:r>
                        <a:rPr lang="es-MX" dirty="0"/>
                        <a:t>Vector</a:t>
                      </a:r>
                    </a:p>
                    <a:p>
                      <a:r>
                        <a:rPr lang="es-MX" dirty="0"/>
                        <a:t>Polígono</a:t>
                      </a:r>
                    </a:p>
                  </a:txBody>
                  <a:tcPr/>
                </a:tc>
                <a:tc>
                  <a:txBody>
                    <a:bodyPr/>
                    <a:lstStyle/>
                    <a:p>
                      <a:r>
                        <a:rPr lang="es-MX" dirty="0"/>
                        <a:t>.</a:t>
                      </a:r>
                      <a:r>
                        <a:rPr lang="es-MX" dirty="0" err="1"/>
                        <a:t>cpg</a:t>
                      </a:r>
                      <a:r>
                        <a:rPr lang="es-MX" dirty="0"/>
                        <a:t>, .</a:t>
                      </a:r>
                      <a:r>
                        <a:rPr lang="es-MX" dirty="0" err="1"/>
                        <a:t>dbf</a:t>
                      </a:r>
                      <a:r>
                        <a:rPr lang="es-MX" dirty="0"/>
                        <a:t>, .</a:t>
                      </a:r>
                      <a:r>
                        <a:rPr lang="es-MX" dirty="0" err="1"/>
                        <a:t>prj</a:t>
                      </a:r>
                      <a:r>
                        <a:rPr lang="es-MX" dirty="0"/>
                        <a:t>, .shp, .</a:t>
                      </a:r>
                      <a:r>
                        <a:rPr lang="es-MX" dirty="0" err="1"/>
                        <a:t>xml</a:t>
                      </a:r>
                      <a:r>
                        <a:rPr lang="es-MX" dirty="0"/>
                        <a:t>, .</a:t>
                      </a:r>
                      <a:r>
                        <a:rPr lang="es-MX" dirty="0" err="1"/>
                        <a:t>shx</a:t>
                      </a:r>
                      <a:endParaRPr lang="es-CO" dirty="0"/>
                    </a:p>
                  </a:txBody>
                  <a:tcPr/>
                </a:tc>
                <a:tc>
                  <a:txBody>
                    <a:bodyPr/>
                    <a:lstStyle/>
                    <a:p>
                      <a:pPr algn="ctr"/>
                      <a:r>
                        <a:rPr lang="es-CO" dirty="0"/>
                        <a:t>INGEI</a:t>
                      </a:r>
                    </a:p>
                  </a:txBody>
                  <a:tcPr/>
                </a:tc>
                <a:extLst>
                  <a:ext uri="{0D108BD9-81ED-4DB2-BD59-A6C34878D82A}">
                    <a16:rowId xmlns:a16="http://schemas.microsoft.com/office/drawing/2014/main" val="4294027674"/>
                  </a:ext>
                </a:extLst>
              </a:tr>
              <a:tr h="635963">
                <a:tc>
                  <a:txBody>
                    <a:bodyPr/>
                    <a:lstStyle/>
                    <a:p>
                      <a:r>
                        <a:rPr lang="es-CO" dirty="0"/>
                        <a:t>CUENCAS SEDIMENTARIAS DE COLOMBIA </a:t>
                      </a:r>
                    </a:p>
                  </a:txBody>
                  <a:tcPr/>
                </a:tc>
                <a:tc>
                  <a:txBody>
                    <a:bodyPr/>
                    <a:lstStyle/>
                    <a:p>
                      <a:r>
                        <a:rPr lang="es-CO" dirty="0"/>
                        <a:t>Cualitativo </a:t>
                      </a:r>
                    </a:p>
                    <a:p>
                      <a:r>
                        <a:rPr lang="es-CO" dirty="0"/>
                        <a:t>Nominal</a:t>
                      </a:r>
                    </a:p>
                  </a:txBody>
                  <a:tcPr/>
                </a:tc>
                <a:tc>
                  <a:txBody>
                    <a:bodyPr/>
                    <a:lstStyle/>
                    <a:p>
                      <a:r>
                        <a:rPr lang="es-MX" dirty="0"/>
                        <a:t>Vector</a:t>
                      </a:r>
                    </a:p>
                    <a:p>
                      <a:r>
                        <a:rPr lang="es-MX" dirty="0"/>
                        <a:t>Polígono</a:t>
                      </a:r>
                    </a:p>
                  </a:txBody>
                  <a:tcPr/>
                </a:tc>
                <a:tc>
                  <a:txBody>
                    <a:bodyPr/>
                    <a:lstStyle/>
                    <a:p>
                      <a:r>
                        <a:rPr lang="es-MX" dirty="0"/>
                        <a:t>.</a:t>
                      </a:r>
                      <a:r>
                        <a:rPr lang="es-MX" dirty="0" err="1"/>
                        <a:t>dbf</a:t>
                      </a:r>
                      <a:r>
                        <a:rPr lang="es-MX" dirty="0"/>
                        <a:t>, .</a:t>
                      </a:r>
                      <a:r>
                        <a:rPr lang="es-MX" dirty="0" err="1"/>
                        <a:t>prj</a:t>
                      </a:r>
                      <a:r>
                        <a:rPr lang="es-MX" dirty="0"/>
                        <a:t>, .</a:t>
                      </a:r>
                      <a:r>
                        <a:rPr lang="es-MX" dirty="0" err="1"/>
                        <a:t>sbn</a:t>
                      </a:r>
                      <a:r>
                        <a:rPr lang="es-MX" dirty="0"/>
                        <a:t>, .</a:t>
                      </a:r>
                      <a:r>
                        <a:rPr lang="es-MX" dirty="0" err="1"/>
                        <a:t>sbx</a:t>
                      </a:r>
                      <a:r>
                        <a:rPr lang="es-MX" dirty="0"/>
                        <a:t>, .shp, .</a:t>
                      </a:r>
                      <a:r>
                        <a:rPr lang="es-MX" dirty="0" err="1"/>
                        <a:t>xml</a:t>
                      </a:r>
                      <a:r>
                        <a:rPr lang="es-MX" dirty="0"/>
                        <a:t>, </a:t>
                      </a:r>
                      <a:r>
                        <a:rPr lang="es-MX" dirty="0" err="1"/>
                        <a:t>shx</a:t>
                      </a:r>
                      <a:endParaRPr lang="es-CO" dirty="0"/>
                    </a:p>
                  </a:txBody>
                  <a:tcPr/>
                </a:tc>
                <a:tc>
                  <a:txBody>
                    <a:bodyPr/>
                    <a:lstStyle/>
                    <a:p>
                      <a:pPr algn="ctr"/>
                      <a:r>
                        <a:rPr lang="es-CO" dirty="0"/>
                        <a:t>ANH</a:t>
                      </a:r>
                    </a:p>
                  </a:txBody>
                  <a:tcPr/>
                </a:tc>
                <a:extLst>
                  <a:ext uri="{0D108BD9-81ED-4DB2-BD59-A6C34878D82A}">
                    <a16:rowId xmlns:a16="http://schemas.microsoft.com/office/drawing/2014/main" val="3969996671"/>
                  </a:ext>
                </a:extLst>
              </a:tr>
              <a:tr h="450564">
                <a:tc>
                  <a:txBody>
                    <a:bodyPr/>
                    <a:lstStyle/>
                    <a:p>
                      <a:r>
                        <a:rPr lang="es-CO" dirty="0"/>
                        <a:t>POZOS PERFORADOS</a:t>
                      </a:r>
                    </a:p>
                  </a:txBody>
                  <a:tcPr/>
                </a:tc>
                <a:tc>
                  <a:txBody>
                    <a:bodyPr/>
                    <a:lstStyle/>
                    <a:p>
                      <a:r>
                        <a:rPr lang="es-CO" dirty="0"/>
                        <a:t>Cualitativo </a:t>
                      </a:r>
                    </a:p>
                    <a:p>
                      <a:r>
                        <a:rPr lang="es-CO" dirty="0"/>
                        <a:t>Nominal</a:t>
                      </a:r>
                    </a:p>
                  </a:txBody>
                  <a:tcPr/>
                </a:tc>
                <a:tc>
                  <a:txBody>
                    <a:bodyPr/>
                    <a:lstStyle/>
                    <a:p>
                      <a:r>
                        <a:rPr lang="es-MX" dirty="0"/>
                        <a:t>Vector</a:t>
                      </a:r>
                    </a:p>
                    <a:p>
                      <a:r>
                        <a:rPr lang="es-MX" dirty="0"/>
                        <a:t>Punto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a:t>
                      </a:r>
                      <a:r>
                        <a:rPr lang="es-MX" dirty="0" err="1"/>
                        <a:t>cpg</a:t>
                      </a:r>
                      <a:r>
                        <a:rPr lang="es-MX" dirty="0"/>
                        <a:t>, .</a:t>
                      </a:r>
                      <a:r>
                        <a:rPr lang="es-MX" dirty="0" err="1"/>
                        <a:t>dbf</a:t>
                      </a:r>
                      <a:r>
                        <a:rPr lang="es-MX" dirty="0"/>
                        <a:t>, .</a:t>
                      </a:r>
                      <a:r>
                        <a:rPr lang="es-MX" dirty="0" err="1"/>
                        <a:t>gfs</a:t>
                      </a:r>
                      <a:r>
                        <a:rPr lang="es-MX" dirty="0"/>
                        <a:t>, .</a:t>
                      </a:r>
                      <a:r>
                        <a:rPr lang="es-MX" dirty="0" err="1"/>
                        <a:t>prj</a:t>
                      </a:r>
                      <a:r>
                        <a:rPr lang="es-MX" dirty="0"/>
                        <a:t>, .shp, .</a:t>
                      </a:r>
                      <a:r>
                        <a:rPr lang="es-MX" dirty="0" err="1"/>
                        <a:t>shx</a:t>
                      </a:r>
                      <a:r>
                        <a:rPr lang="es-MX" dirty="0"/>
                        <a:t>, .</a:t>
                      </a:r>
                      <a:r>
                        <a:rPr lang="es-MX" dirty="0" err="1"/>
                        <a:t>xml</a:t>
                      </a:r>
                      <a:endParaRPr lang="es-CO" dirty="0"/>
                    </a:p>
                  </a:txBody>
                  <a:tcPr/>
                </a:tc>
                <a:tc>
                  <a:txBody>
                    <a:bodyPr/>
                    <a:lstStyle/>
                    <a:p>
                      <a:pPr algn="ctr"/>
                      <a:r>
                        <a:rPr lang="es-CO" dirty="0"/>
                        <a:t>ANH</a:t>
                      </a:r>
                    </a:p>
                  </a:txBody>
                  <a:tcPr/>
                </a:tc>
                <a:extLst>
                  <a:ext uri="{0D108BD9-81ED-4DB2-BD59-A6C34878D82A}">
                    <a16:rowId xmlns:a16="http://schemas.microsoft.com/office/drawing/2014/main" val="1882829192"/>
                  </a:ext>
                </a:extLst>
              </a:tr>
              <a:tr h="450564">
                <a:tc>
                  <a:txBody>
                    <a:bodyPr/>
                    <a:lstStyle/>
                    <a:p>
                      <a:r>
                        <a:rPr lang="es-CO" dirty="0"/>
                        <a:t>SISMICA 2D </a:t>
                      </a:r>
                    </a:p>
                  </a:txBody>
                  <a:tcPr/>
                </a:tc>
                <a:tc>
                  <a:txBody>
                    <a:bodyPr/>
                    <a:lstStyle/>
                    <a:p>
                      <a:r>
                        <a:rPr lang="es-CO" dirty="0"/>
                        <a:t>Cualitativo </a:t>
                      </a:r>
                    </a:p>
                    <a:p>
                      <a:r>
                        <a:rPr lang="es-CO" dirty="0"/>
                        <a:t>Nominal</a:t>
                      </a:r>
                    </a:p>
                  </a:txBody>
                  <a:tcPr/>
                </a:tc>
                <a:tc>
                  <a:txBody>
                    <a:bodyPr/>
                    <a:lstStyle/>
                    <a:p>
                      <a:r>
                        <a:rPr lang="es-MX" dirty="0"/>
                        <a:t>Vector</a:t>
                      </a:r>
                    </a:p>
                    <a:p>
                      <a:r>
                        <a:rPr lang="es-MX" dirty="0"/>
                        <a:t>Línea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a:t>
                      </a:r>
                      <a:r>
                        <a:rPr lang="es-MX" dirty="0" err="1"/>
                        <a:t>cpg</a:t>
                      </a:r>
                      <a:r>
                        <a:rPr lang="es-MX" dirty="0"/>
                        <a:t>, .</a:t>
                      </a:r>
                      <a:r>
                        <a:rPr lang="es-MX" dirty="0" err="1"/>
                        <a:t>dbf</a:t>
                      </a:r>
                      <a:r>
                        <a:rPr lang="es-MX" dirty="0"/>
                        <a:t>,  .</a:t>
                      </a:r>
                      <a:r>
                        <a:rPr lang="es-MX" dirty="0" err="1"/>
                        <a:t>prj</a:t>
                      </a:r>
                      <a:r>
                        <a:rPr lang="es-MX" dirty="0"/>
                        <a:t>, .shp, .</a:t>
                      </a:r>
                      <a:r>
                        <a:rPr lang="es-MX" dirty="0" err="1"/>
                        <a:t>shx</a:t>
                      </a:r>
                      <a:r>
                        <a:rPr lang="es-MX" dirty="0"/>
                        <a:t>, .</a:t>
                      </a:r>
                      <a:r>
                        <a:rPr lang="es-MX" dirty="0" err="1"/>
                        <a:t>xml</a:t>
                      </a:r>
                      <a:endParaRPr lang="es-CO" dirty="0"/>
                    </a:p>
                  </a:txBody>
                  <a:tcPr/>
                </a:tc>
                <a:tc>
                  <a:txBody>
                    <a:bodyPr/>
                    <a:lstStyle/>
                    <a:p>
                      <a:pPr algn="ctr"/>
                      <a:r>
                        <a:rPr lang="es-CO" dirty="0"/>
                        <a:t>ANH</a:t>
                      </a:r>
                    </a:p>
                  </a:txBody>
                  <a:tcPr/>
                </a:tc>
                <a:extLst>
                  <a:ext uri="{0D108BD9-81ED-4DB2-BD59-A6C34878D82A}">
                    <a16:rowId xmlns:a16="http://schemas.microsoft.com/office/drawing/2014/main" val="1378222600"/>
                  </a:ext>
                </a:extLst>
              </a:tr>
              <a:tr h="450564">
                <a:tc>
                  <a:txBody>
                    <a:bodyPr/>
                    <a:lstStyle/>
                    <a:p>
                      <a:r>
                        <a:rPr lang="es-CO" dirty="0"/>
                        <a:t>SISMICA 3D</a:t>
                      </a:r>
                    </a:p>
                  </a:txBody>
                  <a:tcPr/>
                </a:tc>
                <a:tc>
                  <a:txBody>
                    <a:bodyPr/>
                    <a:lstStyle/>
                    <a:p>
                      <a:r>
                        <a:rPr lang="es-CO" dirty="0"/>
                        <a:t>Cualitativo </a:t>
                      </a:r>
                    </a:p>
                    <a:p>
                      <a:r>
                        <a:rPr lang="es-CO" dirty="0"/>
                        <a:t>Nominal</a:t>
                      </a:r>
                    </a:p>
                  </a:txBody>
                  <a:tcPr/>
                </a:tc>
                <a:tc>
                  <a:txBody>
                    <a:bodyPr/>
                    <a:lstStyle/>
                    <a:p>
                      <a:r>
                        <a:rPr lang="es-MX" dirty="0"/>
                        <a:t>Vector</a:t>
                      </a:r>
                    </a:p>
                    <a:p>
                      <a:r>
                        <a:rPr lang="es-MX" dirty="0"/>
                        <a:t>Polígono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a:t>
                      </a:r>
                      <a:r>
                        <a:rPr lang="es-MX" dirty="0" err="1"/>
                        <a:t>cpg</a:t>
                      </a:r>
                      <a:r>
                        <a:rPr lang="es-MX" dirty="0"/>
                        <a:t>, .</a:t>
                      </a:r>
                      <a:r>
                        <a:rPr lang="es-MX" dirty="0" err="1"/>
                        <a:t>dbf</a:t>
                      </a:r>
                      <a:r>
                        <a:rPr lang="es-MX" dirty="0"/>
                        <a:t>, .</a:t>
                      </a:r>
                      <a:r>
                        <a:rPr lang="es-MX" dirty="0" err="1"/>
                        <a:t>gfs</a:t>
                      </a:r>
                      <a:r>
                        <a:rPr lang="es-MX" dirty="0"/>
                        <a:t>, .</a:t>
                      </a:r>
                      <a:r>
                        <a:rPr lang="es-MX" dirty="0" err="1"/>
                        <a:t>prj</a:t>
                      </a:r>
                      <a:r>
                        <a:rPr lang="es-MX" dirty="0"/>
                        <a:t>, .shp, .</a:t>
                      </a:r>
                      <a:r>
                        <a:rPr lang="es-MX" dirty="0" err="1"/>
                        <a:t>shx</a:t>
                      </a:r>
                      <a:r>
                        <a:rPr lang="es-MX" dirty="0"/>
                        <a:t>, .</a:t>
                      </a:r>
                      <a:r>
                        <a:rPr lang="es-MX" dirty="0" err="1"/>
                        <a:t>xml</a:t>
                      </a:r>
                      <a:endParaRPr lang="es-CO" dirty="0"/>
                    </a:p>
                  </a:txBody>
                  <a:tcPr/>
                </a:tc>
                <a:tc>
                  <a:txBody>
                    <a:bodyPr/>
                    <a:lstStyle/>
                    <a:p>
                      <a:pPr algn="ctr"/>
                      <a:r>
                        <a:rPr lang="es-CO" dirty="0"/>
                        <a:t>ANH</a:t>
                      </a:r>
                    </a:p>
                  </a:txBody>
                  <a:tcPr/>
                </a:tc>
                <a:extLst>
                  <a:ext uri="{0D108BD9-81ED-4DB2-BD59-A6C34878D82A}">
                    <a16:rowId xmlns:a16="http://schemas.microsoft.com/office/drawing/2014/main" val="3777092631"/>
                  </a:ext>
                </a:extLst>
              </a:tr>
            </a:tbl>
          </a:graphicData>
        </a:graphic>
      </p:graphicFrame>
    </p:spTree>
    <p:extLst>
      <p:ext uri="{BB962C8B-B14F-4D97-AF65-F5344CB8AC3E}">
        <p14:creationId xmlns:p14="http://schemas.microsoft.com/office/powerpoint/2010/main" val="2521608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Marcador de contenido 13">
            <a:extLst>
              <a:ext uri="{FF2B5EF4-FFF2-40B4-BE49-F238E27FC236}">
                <a16:creationId xmlns:a16="http://schemas.microsoft.com/office/drawing/2014/main" id="{14856420-5375-8230-8D09-DF6C19D62FD1}"/>
              </a:ext>
            </a:extLst>
          </p:cNvPr>
          <p:cNvPicPr>
            <a:picLocks noGrp="1" noChangeAspect="1"/>
          </p:cNvPicPr>
          <p:nvPr>
            <p:ph sz="half" idx="2"/>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r="12777"/>
          <a:stretch/>
        </p:blipFill>
        <p:spPr>
          <a:xfrm>
            <a:off x="3977666" y="836714"/>
            <a:ext cx="3877337" cy="5042667"/>
          </a:xfrm>
        </p:spPr>
      </p:pic>
      <p:pic>
        <p:nvPicPr>
          <p:cNvPr id="12" name="Marcador de contenido 11">
            <a:extLst>
              <a:ext uri="{FF2B5EF4-FFF2-40B4-BE49-F238E27FC236}">
                <a16:creationId xmlns:a16="http://schemas.microsoft.com/office/drawing/2014/main" id="{9B708AD6-276A-E3A6-8CD3-88EFA65E2210}"/>
              </a:ext>
            </a:extLst>
          </p:cNvPr>
          <p:cNvPicPr>
            <a:picLocks noGrp="1" noChangeAspect="1"/>
          </p:cNvPicPr>
          <p:nvPr>
            <p:ph sz="half" idx="1"/>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1211" r="8036"/>
          <a:stretch/>
        </p:blipFill>
        <p:spPr>
          <a:xfrm>
            <a:off x="117748" y="836712"/>
            <a:ext cx="3560791" cy="5042669"/>
          </a:xfrm>
        </p:spPr>
      </p:pic>
      <p:pic>
        <p:nvPicPr>
          <p:cNvPr id="16" name="Imagen 15">
            <a:extLst>
              <a:ext uri="{FF2B5EF4-FFF2-40B4-BE49-F238E27FC236}">
                <a16:creationId xmlns:a16="http://schemas.microsoft.com/office/drawing/2014/main" id="{29C8986E-3D0E-4491-4316-6323EFCEF906}"/>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r="15137"/>
          <a:stretch/>
        </p:blipFill>
        <p:spPr>
          <a:xfrm>
            <a:off x="7982970" y="836713"/>
            <a:ext cx="3472433" cy="5042669"/>
          </a:xfrm>
          <a:prstGeom prst="rect">
            <a:avLst/>
          </a:prstGeom>
        </p:spPr>
      </p:pic>
      <p:sp>
        <p:nvSpPr>
          <p:cNvPr id="17" name="Marcador de texto 2">
            <a:extLst>
              <a:ext uri="{FF2B5EF4-FFF2-40B4-BE49-F238E27FC236}">
                <a16:creationId xmlns:a16="http://schemas.microsoft.com/office/drawing/2014/main" id="{E1E5D340-D01B-1B53-F26B-C7770FAA0818}"/>
              </a:ext>
            </a:extLst>
          </p:cNvPr>
          <p:cNvSpPr txBox="1">
            <a:spLocks/>
          </p:cNvSpPr>
          <p:nvPr/>
        </p:nvSpPr>
        <p:spPr>
          <a:xfrm>
            <a:off x="321327" y="5879381"/>
            <a:ext cx="11461717" cy="5750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SzPct val="9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lnSpc>
                <a:spcPct val="90000"/>
              </a:lnSpc>
              <a:spcBef>
                <a:spcPts val="600"/>
              </a:spcBef>
              <a:buSzPct val="90000"/>
              <a:buFont typeface="Arial"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600"/>
              </a:spcBef>
              <a:buSzPct val="9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4pPr>
            <a:lvl5pPr marL="11430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5pPr>
            <a:lvl6pPr marL="13716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6pPr>
            <a:lvl7pPr marL="16002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7pPr>
            <a:lvl8pPr marL="18288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8pPr>
            <a:lvl9pPr marL="2057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9pPr>
          </a:lstStyle>
          <a:p>
            <a:pPr marL="0" indent="0">
              <a:buNone/>
            </a:pPr>
            <a:r>
              <a:rPr lang="en-US" dirty="0"/>
              <a:t>       POZOS: PUNTOS                          SISMICA 2D:LINEAS                 SISMICA 3D:POLIGONOS            </a:t>
            </a:r>
          </a:p>
        </p:txBody>
      </p:sp>
    </p:spTree>
    <p:extLst>
      <p:ext uri="{BB962C8B-B14F-4D97-AF65-F5344CB8AC3E}">
        <p14:creationId xmlns:p14="http://schemas.microsoft.com/office/powerpoint/2010/main" val="698940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coLiving_16x9">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_16x9">
      <a:majorFont>
        <a:latin typeface="Cambria"/>
        <a:ea typeface=""/>
        <a:cs typeface=""/>
      </a:majorFont>
      <a:minorFont>
        <a:latin typeface="Cambria"/>
        <a:ea typeface=""/>
        <a:cs typeface=""/>
      </a:minorFont>
    </a:fontScheme>
    <a:fmtScheme name="EcoLiving_16x9">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miter lim="800000"/>
        </a:ln>
        <a:ln w="28575" cap="flat" cmpd="sng" algn="ctr">
          <a:solidFill>
            <a:schemeClr val="phClr"/>
          </a:solidFill>
          <a:miter lim="800000"/>
        </a:ln>
        <a:ln w="41275" cap="flat" cmpd="sng" algn="ctr">
          <a:solidFill>
            <a:schemeClr val="phClr"/>
          </a:solidFill>
          <a:miter lim="800000"/>
        </a:ln>
      </a:lnStyleLst>
      <a:effectStyleLst>
        <a:effectStyle>
          <a:effectLst/>
        </a:effectStyle>
        <a:effectStyle>
          <a:effectLst>
            <a:outerShdw blurRad="39999" dist="23000" dir="5400000" algn="bl" rotWithShape="0">
              <a:srgbClr val="000000">
                <a:alpha val="40000"/>
              </a:srgbClr>
            </a:outerShdw>
          </a:effectLst>
        </a:effectStyle>
        <a:effectStyle>
          <a:effectLst>
            <a:outerShdw blurRad="38100" dist="19050" dir="540000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gradFill rotWithShape="1">
          <a:gsLst>
            <a:gs pos="0">
              <a:schemeClr val="phClr">
                <a:tint val="100000"/>
                <a:lumMod val="100000"/>
              </a:schemeClr>
            </a:gs>
            <a:gs pos="100000">
              <a:schemeClr val="phClr">
                <a:tint val="80000"/>
              </a:schemeClr>
            </a:gs>
          </a:gsLst>
          <a:lin ang="5400000" scaled="0"/>
        </a:gradFill>
        <a:blipFill>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sz="2400"/>
        </a:defPPr>
      </a:lstStyle>
      <a:style>
        <a:lnRef idx="2">
          <a:schemeClr val="accent1">
            <a:shade val="50000"/>
          </a:schemeClr>
        </a:lnRef>
        <a:fillRef idx="1">
          <a:schemeClr val="accent1"/>
        </a:fillRef>
        <a:effectRef idx="0">
          <a:schemeClr val="accent1"/>
        </a:effectRef>
        <a:fontRef idx="minor">
          <a:schemeClr val="lt1"/>
        </a:fontRef>
      </a:style>
    </a:spDef>
    <a:lnDef>
      <a:spPr>
        <a:ln w="28575">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theme>
</file>

<file path=ppt/theme/theme2.xml><?xml version="1.0" encoding="utf-8"?>
<a:theme xmlns:a="http://schemas.openxmlformats.org/drawingml/2006/main" name="Office Theme">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
      <a:majorFont>
        <a:latin typeface="Cambria"/>
        <a:ea typeface=""/>
        <a:cs typeface=""/>
      </a:majorFont>
      <a:minorFont>
        <a:latin typeface="Cambr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
      <a:majorFont>
        <a:latin typeface="Cambria"/>
        <a:ea typeface=""/>
        <a:cs typeface=""/>
      </a:majorFont>
      <a:minorFont>
        <a:latin typeface="Cambr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DE95A0C693CEB341887D38A4A2B58B45040072C752107C5A7B47AA91A1EE638E6F1F" ma:contentTypeVersion="55" ma:contentTypeDescription="Create a new document." ma:contentTypeScope="" ma:versionID="3c98c83416931a21d43ed007fda5e4dd">
  <xsd:schema xmlns:xsd="http://www.w3.org/2001/XMLSchema" xmlns:xs="http://www.w3.org/2001/XMLSchema" xmlns:p="http://schemas.microsoft.com/office/2006/metadata/properties" xmlns:ns2="2958f784-0ef9-4616-b22d-512a8cad1f0d" xmlns:ns3="fb5acd76-e9f3-4601-9d69-91f53ab96ae6" targetNamespace="http://schemas.microsoft.com/office/2006/metadata/properties" ma:root="true" ma:fieldsID="938018c4f46d99993d20879d4e9ddff8" ns2:_="" ns3:_="">
    <xsd:import namespace="2958f784-0ef9-4616-b22d-512a8cad1f0d"/>
    <xsd:import namespace="fb5acd76-e9f3-4601-9d69-91f53ab96ae6"/>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element ref="ns3:Description0" minOccurs="0"/>
                <xsd:element ref="ns3:Compon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958f784-0ef9-4616-b22d-512a8cad1f0d"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0:00:00Z"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ca69c71e-a029-4733-aca1-cabc27411b08}"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8D80075B-F8CE-48D6-9BD2-D195F7E115A9}" ma:internalName="CSXSubmissionMarket" ma:readOnly="false" ma:showField="MarketName" ma:web="2958f784-0ef9-4616-b22d-512a8cad1f0d">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9327d1a0-1a14-4b12-a74c-0f320f972977}"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1F044C38-11A0-4051-9DF8-A3AFA85E16DC}" ma:internalName="InProjectListLookup" ma:readOnly="true" ma:showField="InProjectLis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3b364bcb-a06e-4da1-8475-f5243c3236b2}"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1F044C38-11A0-4051-9DF8-A3AFA85E16DC}" ma:internalName="LastCompleteVersionLookup" ma:readOnly="true" ma:showField="LastComplete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1F044C38-11A0-4051-9DF8-A3AFA85E16DC}" ma:internalName="LastPreviewErrorLookup" ma:readOnly="true" ma:showField="LastPreviewError"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1F044C38-11A0-4051-9DF8-A3AFA85E16DC}" ma:internalName="LastPreviewResultLookup" ma:readOnly="true" ma:showField="LastPreviewResul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1F044C38-11A0-4051-9DF8-A3AFA85E16DC}" ma:internalName="LastPreviewAttemptDateLookup" ma:readOnly="true" ma:showField="LastPreviewAttemptDat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1F044C38-11A0-4051-9DF8-A3AFA85E16DC}" ma:internalName="LastPreviewedByLookup" ma:readOnly="true" ma:showField="LastPreviewedBy"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1F044C38-11A0-4051-9DF8-A3AFA85E16DC}" ma:internalName="LastPreviewTimeLookup" ma:readOnly="true" ma:showField="LastPreviewTi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1F044C38-11A0-4051-9DF8-A3AFA85E16DC}" ma:internalName="LastPreviewVersionLookup" ma:readOnly="true" ma:showField="LastPreview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1F044C38-11A0-4051-9DF8-A3AFA85E16DC}" ma:internalName="LastPublishErrorLookup" ma:readOnly="true" ma:showField="LastPublishError"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1F044C38-11A0-4051-9DF8-A3AFA85E16DC}" ma:internalName="LastPublishResultLookup" ma:readOnly="true" ma:showField="LastPublishResul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1F044C38-11A0-4051-9DF8-A3AFA85E16DC}" ma:internalName="LastPublishAttemptDateLookup" ma:readOnly="true" ma:showField="LastPublishAttemptDat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1F044C38-11A0-4051-9DF8-A3AFA85E16DC}" ma:internalName="LastPublishedByLookup" ma:readOnly="true" ma:showField="LastPublishedBy"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1F044C38-11A0-4051-9DF8-A3AFA85E16DC}" ma:internalName="LastPublishTimeLookup" ma:readOnly="true" ma:showField="LastPublishTi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1F044C38-11A0-4051-9DF8-A3AFA85E16DC}" ma:internalName="LastPublishVersionLookup" ma:readOnly="true" ma:showField="LastPublish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AC64899A-88C0-4725-BCFC-902FA402DE74}" ma:internalName="LocLastLocAttemptVersionLookup" ma:readOnly="false" ma:showField="LastLocAttemptVersion" ma:web="2958f784-0ef9-4616-b22d-512a8cad1f0d">
      <xsd:simpleType>
        <xsd:restriction base="dms:Lookup"/>
      </xsd:simpleType>
    </xsd:element>
    <xsd:element name="LocLastLocAttemptVersionTypeLookup" ma:index="72" nillable="true" ma:displayName="Loc Last Loc Attempt Version Type" ma:default="" ma:list="{AC64899A-88C0-4725-BCFC-902FA402DE74}" ma:internalName="LocLastLocAttemptVersionTypeLookup" ma:readOnly="true" ma:showField="LastLocAttemptVersionType" ma:web="2958f784-0ef9-4616-b22d-512a8cad1f0d">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AC64899A-88C0-4725-BCFC-902FA402DE74}" ma:internalName="LocNewPublishedVersionLookup" ma:readOnly="true" ma:showField="NewPublishedVersion" ma:web="2958f784-0ef9-4616-b22d-512a8cad1f0d">
      <xsd:simpleType>
        <xsd:restriction base="dms:Lookup"/>
      </xsd:simpleType>
    </xsd:element>
    <xsd:element name="LocOverallHandbackStatusLookup" ma:index="76" nillable="true" ma:displayName="Loc Overall Handback Status" ma:default="" ma:list="{AC64899A-88C0-4725-BCFC-902FA402DE74}" ma:internalName="LocOverallHandbackStatusLookup" ma:readOnly="true" ma:showField="OverallHandbackStatus" ma:web="2958f784-0ef9-4616-b22d-512a8cad1f0d">
      <xsd:simpleType>
        <xsd:restriction base="dms:Lookup"/>
      </xsd:simpleType>
    </xsd:element>
    <xsd:element name="LocOverallLocStatusLookup" ma:index="77" nillable="true" ma:displayName="Loc Overall Localize Status" ma:default="" ma:list="{AC64899A-88C0-4725-BCFC-902FA402DE74}" ma:internalName="LocOverallLocStatusLookup" ma:readOnly="true" ma:showField="OverallLocStatus" ma:web="2958f784-0ef9-4616-b22d-512a8cad1f0d">
      <xsd:simpleType>
        <xsd:restriction base="dms:Lookup"/>
      </xsd:simpleType>
    </xsd:element>
    <xsd:element name="LocOverallPreviewStatusLookup" ma:index="78" nillable="true" ma:displayName="Loc Overall Preview Status" ma:default="" ma:list="{AC64899A-88C0-4725-BCFC-902FA402DE74}" ma:internalName="LocOverallPreviewStatusLookup" ma:readOnly="true" ma:showField="OverallPreviewStatus" ma:web="2958f784-0ef9-4616-b22d-512a8cad1f0d">
      <xsd:simpleType>
        <xsd:restriction base="dms:Lookup"/>
      </xsd:simpleType>
    </xsd:element>
    <xsd:element name="LocOverallPublishStatusLookup" ma:index="79" nillable="true" ma:displayName="Loc Overall Publish Status" ma:default="" ma:list="{AC64899A-88C0-4725-BCFC-902FA402DE74}" ma:internalName="LocOverallPublishStatusLookup" ma:readOnly="true" ma:showField="OverallPublishStatus" ma:web="2958f784-0ef9-4616-b22d-512a8cad1f0d">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AC64899A-88C0-4725-BCFC-902FA402DE74}" ma:internalName="LocProcessedForHandoffsLookup" ma:readOnly="true" ma:showField="ProcessedForHandoffs" ma:web="2958f784-0ef9-4616-b22d-512a8cad1f0d">
      <xsd:simpleType>
        <xsd:restriction base="dms:Lookup"/>
      </xsd:simpleType>
    </xsd:element>
    <xsd:element name="LocProcessedForMarketsLookup" ma:index="82" nillable="true" ma:displayName="Loc Processed For Markets" ma:default="" ma:list="{AC64899A-88C0-4725-BCFC-902FA402DE74}" ma:internalName="LocProcessedForMarketsLookup" ma:readOnly="true" ma:showField="ProcessedForMarkets" ma:web="2958f784-0ef9-4616-b22d-512a8cad1f0d">
      <xsd:simpleType>
        <xsd:restriction base="dms:Lookup"/>
      </xsd:simpleType>
    </xsd:element>
    <xsd:element name="LocPublishedDependentAssetsLookup" ma:index="83" nillable="true" ma:displayName="Loc Published Dependent Assets" ma:default="" ma:list="{AC64899A-88C0-4725-BCFC-902FA402DE74}" ma:internalName="LocPublishedDependentAssetsLookup" ma:readOnly="true" ma:showField="PublishedDependentAssets" ma:web="2958f784-0ef9-4616-b22d-512a8cad1f0d">
      <xsd:simpleType>
        <xsd:restriction base="dms:Lookup"/>
      </xsd:simpleType>
    </xsd:element>
    <xsd:element name="LocPublishedLinkedAssetsLookup" ma:index="84" nillable="true" ma:displayName="Loc Published Linked Assets" ma:default="" ma:list="{AC64899A-88C0-4725-BCFC-902FA402DE74}" ma:internalName="LocPublishedLinkedAssetsLookup" ma:readOnly="true" ma:showField="PublishedLinkedAssets" ma:web="2958f784-0ef9-4616-b22d-512a8cad1f0d">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251ee2d3-c117-4524-b3f1-1010c3cab2a3}"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8D80075B-F8CE-48D6-9BD2-D195F7E115A9}" ma:internalName="Markets" ma:readOnly="false" ma:showField="MarketNa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1F044C38-11A0-4051-9DF8-A3AFA85E16DC}" ma:internalName="NumOfRatingsLookup" ma:readOnly="true" ma:showField="NumOfRatings"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1F044C38-11A0-4051-9DF8-A3AFA85E16DC}" ma:internalName="PublishStatusLookup" ma:readOnly="false" ma:showField="PublishStatus"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654e2ea7-8c43-4b3c-9db4-bd71f7cfe4f4}"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33f01220-6030-4880-975f-b9ea0de09f53}" ma:internalName="TaxCatchAll" ma:showField="CatchAllData"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33f01220-6030-4880-975f-b9ea0de09f53}" ma:internalName="TaxCatchAllLabel" ma:readOnly="true" ma:showField="CatchAllDataLabel"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b5acd76-e9f3-4601-9d69-91f53ab96ae6" elementFormDefault="qualified">
    <xsd:import namespace="http://schemas.microsoft.com/office/2006/documentManagement/types"/>
    <xsd:import namespace="http://schemas.microsoft.com/office/infopath/2007/PartnerControls"/>
    <xsd:element name="Description0" ma:index="134" nillable="true" ma:displayName="Description" ma:internalName="Description0">
      <xsd:simpleType>
        <xsd:restriction base="dms:Note"/>
      </xsd:simpleType>
    </xsd:element>
    <xsd:element name="Component" ma:index="135" nillable="true" ma:displayName="Component" ma:internalName="Componen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DirectSourceMarket xmlns="2958f784-0ef9-4616-b22d-512a8cad1f0d">english</DirectSourceMarket>
    <ApprovalStatus xmlns="2958f784-0ef9-4616-b22d-512a8cad1f0d">InProgress</ApprovalStatus>
    <MarketSpecific xmlns="2958f784-0ef9-4616-b22d-512a8cad1f0d">false</MarketSpecific>
    <LocComments xmlns="2958f784-0ef9-4616-b22d-512a8cad1f0d" xsi:nil="true"/>
    <ThumbnailAssetId xmlns="2958f784-0ef9-4616-b22d-512a8cad1f0d" xsi:nil="true"/>
    <PrimaryImageGen xmlns="2958f784-0ef9-4616-b22d-512a8cad1f0d">false</PrimaryImageGen>
    <LegacyData xmlns="2958f784-0ef9-4616-b22d-512a8cad1f0d" xsi:nil="true"/>
    <LocRecommendedHandoff xmlns="2958f784-0ef9-4616-b22d-512a8cad1f0d" xsi:nil="true"/>
    <BusinessGroup xmlns="2958f784-0ef9-4616-b22d-512a8cad1f0d" xsi:nil="true"/>
    <BlockPublish xmlns="2958f784-0ef9-4616-b22d-512a8cad1f0d">false</BlockPublish>
    <TPFriendlyName xmlns="2958f784-0ef9-4616-b22d-512a8cad1f0d" xsi:nil="true"/>
    <NumericId xmlns="2958f784-0ef9-4616-b22d-512a8cad1f0d" xsi:nil="true"/>
    <APEditor xmlns="2958f784-0ef9-4616-b22d-512a8cad1f0d">
      <UserInfo>
        <DisplayName/>
        <AccountId xsi:nil="true"/>
        <AccountType/>
      </UserInfo>
    </APEditor>
    <SourceTitle xmlns="2958f784-0ef9-4616-b22d-512a8cad1f0d" xsi:nil="true"/>
    <OpenTemplate xmlns="2958f784-0ef9-4616-b22d-512a8cad1f0d">true</OpenTemplate>
    <UALocComments xmlns="2958f784-0ef9-4616-b22d-512a8cad1f0d" xsi:nil="true"/>
    <ParentAssetId xmlns="2958f784-0ef9-4616-b22d-512a8cad1f0d" xsi:nil="true"/>
    <IntlLangReviewDate xmlns="2958f784-0ef9-4616-b22d-512a8cad1f0d" xsi:nil="true"/>
    <FeatureTagsTaxHTField0 xmlns="2958f784-0ef9-4616-b22d-512a8cad1f0d">
      <Terms xmlns="http://schemas.microsoft.com/office/infopath/2007/PartnerControls"/>
    </FeatureTagsTaxHTField0>
    <PublishStatusLookup xmlns="2958f784-0ef9-4616-b22d-512a8cad1f0d">
      <Value>631916</Value>
    </PublishStatusLookup>
    <Providers xmlns="2958f784-0ef9-4616-b22d-512a8cad1f0d" xsi:nil="true"/>
    <MachineTranslated xmlns="2958f784-0ef9-4616-b22d-512a8cad1f0d">false</MachineTranslated>
    <OriginalSourceMarket xmlns="2958f784-0ef9-4616-b22d-512a8cad1f0d">english</OriginalSourceMarket>
    <APDescription xmlns="2958f784-0ef9-4616-b22d-512a8cad1f0d" xsi:nil="true"/>
    <ClipArtFilename xmlns="2958f784-0ef9-4616-b22d-512a8cad1f0d" xsi:nil="true"/>
    <ContentItem xmlns="2958f784-0ef9-4616-b22d-512a8cad1f0d" xsi:nil="true"/>
    <TPInstallLocation xmlns="2958f784-0ef9-4616-b22d-512a8cad1f0d" xsi:nil="true"/>
    <PublishTargets xmlns="2958f784-0ef9-4616-b22d-512a8cad1f0d">OfficeOnlineVNext</PublishTargets>
    <TimesCloned xmlns="2958f784-0ef9-4616-b22d-512a8cad1f0d" xsi:nil="true"/>
    <AssetStart xmlns="2958f784-0ef9-4616-b22d-512a8cad1f0d">2011-12-12T13:37:00+00:00</AssetStart>
    <Provider xmlns="2958f784-0ef9-4616-b22d-512a8cad1f0d" xsi:nil="true"/>
    <AcquiredFrom xmlns="2958f784-0ef9-4616-b22d-512a8cad1f0d">Internal MS</AcquiredFrom>
    <FriendlyTitle xmlns="2958f784-0ef9-4616-b22d-512a8cad1f0d" xsi:nil="true"/>
    <LastHandOff xmlns="2958f784-0ef9-4616-b22d-512a8cad1f0d" xsi:nil="true"/>
    <TPClientViewer xmlns="2958f784-0ef9-4616-b22d-512a8cad1f0d" xsi:nil="true"/>
    <ShowIn xmlns="2958f784-0ef9-4616-b22d-512a8cad1f0d">Show everywhere</ShowIn>
    <UANotes xmlns="2958f784-0ef9-4616-b22d-512a8cad1f0d" xsi:nil="true"/>
    <TemplateStatus xmlns="2958f784-0ef9-4616-b22d-512a8cad1f0d">Complete</TemplateStatus>
    <InternalTagsTaxHTField0 xmlns="2958f784-0ef9-4616-b22d-512a8cad1f0d">
      <Terms xmlns="http://schemas.microsoft.com/office/infopath/2007/PartnerControls"/>
    </InternalTagsTaxHTField0>
    <CSXHash xmlns="2958f784-0ef9-4616-b22d-512a8cad1f0d" xsi:nil="true"/>
    <Downloads xmlns="2958f784-0ef9-4616-b22d-512a8cad1f0d">0</Downloads>
    <VoteCount xmlns="2958f784-0ef9-4616-b22d-512a8cad1f0d" xsi:nil="true"/>
    <OOCacheId xmlns="2958f784-0ef9-4616-b22d-512a8cad1f0d" xsi:nil="true"/>
    <IsDeleted xmlns="2958f784-0ef9-4616-b22d-512a8cad1f0d">false</IsDeleted>
    <AssetExpire xmlns="2958f784-0ef9-4616-b22d-512a8cad1f0d">2035-01-01T08:00:00+00:00</AssetExpire>
    <DSATActionTaken xmlns="2958f784-0ef9-4616-b22d-512a8cad1f0d" xsi:nil="true"/>
    <CSXSubmissionMarket xmlns="2958f784-0ef9-4616-b22d-512a8cad1f0d" xsi:nil="true"/>
    <TPExecutable xmlns="2958f784-0ef9-4616-b22d-512a8cad1f0d" xsi:nil="true"/>
    <SubmitterId xmlns="2958f784-0ef9-4616-b22d-512a8cad1f0d" xsi:nil="true"/>
    <EditorialTags xmlns="2958f784-0ef9-4616-b22d-512a8cad1f0d" xsi:nil="true"/>
    <ApprovalLog xmlns="2958f784-0ef9-4616-b22d-512a8cad1f0d" xsi:nil="true"/>
    <AssetType xmlns="2958f784-0ef9-4616-b22d-512a8cad1f0d">TP</AssetType>
    <BugNumber xmlns="2958f784-0ef9-4616-b22d-512a8cad1f0d" xsi:nil="true"/>
    <CSXSubmissionDate xmlns="2958f784-0ef9-4616-b22d-512a8cad1f0d" xsi:nil="true"/>
    <CSXUpdate xmlns="2958f784-0ef9-4616-b22d-512a8cad1f0d">false</CSXUpdate>
    <Milestone xmlns="2958f784-0ef9-4616-b22d-512a8cad1f0d" xsi:nil="true"/>
    <RecommendationsModifier xmlns="2958f784-0ef9-4616-b22d-512a8cad1f0d" xsi:nil="true"/>
    <OriginAsset xmlns="2958f784-0ef9-4616-b22d-512a8cad1f0d" xsi:nil="true"/>
    <TPComponent xmlns="2958f784-0ef9-4616-b22d-512a8cad1f0d" xsi:nil="true"/>
    <AssetId xmlns="2958f784-0ef9-4616-b22d-512a8cad1f0d">TP102801095</AssetId>
    <IntlLocPriority xmlns="2958f784-0ef9-4616-b22d-512a8cad1f0d" xsi:nil="true"/>
    <PolicheckWords xmlns="2958f784-0ef9-4616-b22d-512a8cad1f0d" xsi:nil="true"/>
    <TPLaunchHelpLink xmlns="2958f784-0ef9-4616-b22d-512a8cad1f0d" xsi:nil="true"/>
    <TPApplication xmlns="2958f784-0ef9-4616-b22d-512a8cad1f0d" xsi:nil="true"/>
    <HandoffToMSDN xmlns="2958f784-0ef9-4616-b22d-512a8cad1f0d" xsi:nil="true"/>
    <PlannedPubDate xmlns="2958f784-0ef9-4616-b22d-512a8cad1f0d" xsi:nil="true"/>
    <IntlLangReviewer xmlns="2958f784-0ef9-4616-b22d-512a8cad1f0d" xsi:nil="true"/>
    <CrawlForDependencies xmlns="2958f784-0ef9-4616-b22d-512a8cad1f0d">false</CrawlForDependencies>
    <TrustLevel xmlns="2958f784-0ef9-4616-b22d-512a8cad1f0d">1 Microsoft Managed Content</TrustLevel>
    <LocLastLocAttemptVersionLookup xmlns="2958f784-0ef9-4616-b22d-512a8cad1f0d">706513</LocLastLocAttemptVersionLookup>
    <IsSearchable xmlns="2958f784-0ef9-4616-b22d-512a8cad1f0d">true</IsSearchable>
    <TemplateTemplateType xmlns="2958f784-0ef9-4616-b22d-512a8cad1f0d">PowerPoint 12 Default</TemplateTemplateType>
    <CampaignTagsTaxHTField0 xmlns="2958f784-0ef9-4616-b22d-512a8cad1f0d">
      <Terms xmlns="http://schemas.microsoft.com/office/infopath/2007/PartnerControls"/>
    </CampaignTagsTaxHTField0>
    <TPNamespace xmlns="2958f784-0ef9-4616-b22d-512a8cad1f0d" xsi:nil="true"/>
    <TaxCatchAll xmlns="2958f784-0ef9-4616-b22d-512a8cad1f0d"/>
    <Markets xmlns="2958f784-0ef9-4616-b22d-512a8cad1f0d"/>
    <UAProjectedTotalWords xmlns="2958f784-0ef9-4616-b22d-512a8cad1f0d" xsi:nil="true"/>
    <IntlLangReview xmlns="2958f784-0ef9-4616-b22d-512a8cad1f0d">false</IntlLangReview>
    <OutputCachingOn xmlns="2958f784-0ef9-4616-b22d-512a8cad1f0d">false</OutputCachingOn>
    <AverageRating xmlns="2958f784-0ef9-4616-b22d-512a8cad1f0d" xsi:nil="true"/>
    <APAuthor xmlns="2958f784-0ef9-4616-b22d-512a8cad1f0d">
      <UserInfo>
        <DisplayName>REDMOND\v-soujap</DisplayName>
        <AccountId>1954</AccountId>
        <AccountType/>
      </UserInfo>
    </APAuthor>
    <LocManualTestRequired xmlns="2958f784-0ef9-4616-b22d-512a8cad1f0d">false</LocManualTestRequired>
    <TPCommandLine xmlns="2958f784-0ef9-4616-b22d-512a8cad1f0d" xsi:nil="true"/>
    <TPAppVersion xmlns="2958f784-0ef9-4616-b22d-512a8cad1f0d" xsi:nil="true"/>
    <EditorialStatus xmlns="2958f784-0ef9-4616-b22d-512a8cad1f0d">Complete</EditorialStatus>
    <LastModifiedDateTime xmlns="2958f784-0ef9-4616-b22d-512a8cad1f0d" xsi:nil="true"/>
    <ScenarioTagsTaxHTField0 xmlns="2958f784-0ef9-4616-b22d-512a8cad1f0d">
      <Terms xmlns="http://schemas.microsoft.com/office/infopath/2007/PartnerControls"/>
    </ScenarioTagsTaxHTField0>
    <OriginalRelease xmlns="2958f784-0ef9-4616-b22d-512a8cad1f0d">14</OriginalRelease>
    <TPLaunchHelpLinkType xmlns="2958f784-0ef9-4616-b22d-512a8cad1f0d">Template</TPLaunchHelpLinkType>
    <LocalizationTagsTaxHTField0 xmlns="2958f784-0ef9-4616-b22d-512a8cad1f0d">
      <Terms xmlns="http://schemas.microsoft.com/office/infopath/2007/PartnerControls"/>
    </LocalizationTagsTaxHTField0>
    <UACurrentWords xmlns="2958f784-0ef9-4616-b22d-512a8cad1f0d" xsi:nil="true"/>
    <ArtSampleDocs xmlns="2958f784-0ef9-4616-b22d-512a8cad1f0d" xsi:nil="true"/>
    <UALocRecommendation xmlns="2958f784-0ef9-4616-b22d-512a8cad1f0d">Localize</UALocRecommendation>
    <Manager xmlns="2958f784-0ef9-4616-b22d-512a8cad1f0d" xsi:nil="true"/>
    <Description0 xmlns="fb5acd76-e9f3-4601-9d69-91f53ab96ae6" xsi:nil="true"/>
    <Component xmlns="fb5acd76-e9f3-4601-9d69-91f53ab96ae6" xsi:nil="true"/>
    <LocMarketGroupTiers2 xmlns="2958f784-0ef9-4616-b22d-512a8cad1f0d" xsi:nil="true"/>
  </documentManagement>
</p:properties>
</file>

<file path=customXml/itemProps1.xml><?xml version="1.0" encoding="utf-8"?>
<ds:datastoreItem xmlns:ds="http://schemas.openxmlformats.org/officeDocument/2006/customXml" ds:itemID="{4C9D3AD1-7023-4D9A-9A2C-62106554774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958f784-0ef9-4616-b22d-512a8cad1f0d"/>
    <ds:schemaRef ds:uri="fb5acd76-e9f3-4601-9d69-91f53ab96a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1982DA8-EA6C-4E78-95DD-332D1E54B43B}">
  <ds:schemaRefs>
    <ds:schemaRef ds:uri="http://schemas.microsoft.com/sharepoint/v3/contenttype/forms"/>
  </ds:schemaRefs>
</ds:datastoreItem>
</file>

<file path=customXml/itemProps3.xml><?xml version="1.0" encoding="utf-8"?>
<ds:datastoreItem xmlns:ds="http://schemas.openxmlformats.org/officeDocument/2006/customXml" ds:itemID="{7F167837-5CC0-4111-8184-E835CFFE8FFF}">
  <ds:schemaRefs>
    <ds:schemaRef ds:uri="http://schemas.microsoft.com/office/2006/metadata/properties"/>
    <ds:schemaRef ds:uri="http://schemas.microsoft.com/office/infopath/2007/PartnerControls"/>
    <ds:schemaRef ds:uri="2958f784-0ef9-4616-b22d-512a8cad1f0d"/>
    <ds:schemaRef ds:uri="fb5acd76-e9f3-4601-9d69-91f53ab96ae6"/>
  </ds:schemaRefs>
</ds:datastoreItem>
</file>

<file path=docProps/app.xml><?xml version="1.0" encoding="utf-8"?>
<Properties xmlns="http://schemas.openxmlformats.org/officeDocument/2006/extended-properties" xmlns:vt="http://schemas.openxmlformats.org/officeDocument/2006/docPropsVTypes">
  <Template>Presentación Naturaleza (pantalla panorámica)</Template>
  <TotalTime>1796</TotalTime>
  <Words>1654</Words>
  <Application>Microsoft Office PowerPoint</Application>
  <PresentationFormat>Personalizado</PresentationFormat>
  <Paragraphs>130</Paragraphs>
  <Slides>10</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Arial</vt:lpstr>
      <vt:lpstr>Calibri</vt:lpstr>
      <vt:lpstr>Cambria</vt:lpstr>
      <vt:lpstr>Courier New</vt:lpstr>
      <vt:lpstr>Wingdings</vt:lpstr>
      <vt:lpstr>EcoLiving_16x9</vt:lpstr>
      <vt:lpstr>PROYECTO DE ANALISIS GEOESPACIAL:  ANALISIS GEOESPACIAL PARA LA SELECCIÓN DE ZONAS DE ALMACENAMIENTO SUBTERRANEO EN COLOMBIA: CASO SINU-SAN JACINTO</vt:lpstr>
      <vt:lpstr>INTRODUCCIÓN</vt:lpstr>
      <vt:lpstr>Presentación de PowerPoint</vt:lpstr>
      <vt:lpstr>Presentación de PowerPoint</vt:lpstr>
      <vt:lpstr>PROBLEMAS</vt:lpstr>
      <vt:lpstr>PROBLEMAS</vt:lpstr>
      <vt:lpstr>PROBLEMAS</vt:lpstr>
      <vt:lpstr>DATOS</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DE ANALISIS GEOESPACIAL:  ANALISIS DE EMISIONES DE CO2  EN COLOMBIA PARA  ALMACENAMIENTO SUBTERRANEO</dc:title>
  <dc:creator>Angie Lorena Garcia Ariza</dc:creator>
  <cp:lastModifiedBy>Angie Lorena Garcia Ariza</cp:lastModifiedBy>
  <cp:revision>5</cp:revision>
  <dcterms:created xsi:type="dcterms:W3CDTF">2023-03-09T00:59:55Z</dcterms:created>
  <dcterms:modified xsi:type="dcterms:W3CDTF">2023-03-15T22:05:18Z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0x010100DE95A0C693CEB341887D38A4A2B58B45040072C752107C5A7B47AA91A1EE638E6F1F</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